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4"/>
  </p:notesMasterIdLst>
  <p:sldIdLst>
    <p:sldId id="256" r:id="rId2"/>
    <p:sldId id="257" r:id="rId3"/>
    <p:sldId id="267" r:id="rId4"/>
    <p:sldId id="263" r:id="rId5"/>
    <p:sldId id="261" r:id="rId6"/>
    <p:sldId id="275" r:id="rId7"/>
    <p:sldId id="264" r:id="rId8"/>
    <p:sldId id="268" r:id="rId9"/>
    <p:sldId id="271" r:id="rId10"/>
    <p:sldId id="282" r:id="rId11"/>
    <p:sldId id="276" r:id="rId12"/>
    <p:sldId id="265" r:id="rId13"/>
    <p:sldId id="273" r:id="rId14"/>
    <p:sldId id="279" r:id="rId15"/>
    <p:sldId id="270" r:id="rId16"/>
    <p:sldId id="281" r:id="rId17"/>
    <p:sldId id="280" r:id="rId18"/>
    <p:sldId id="278" r:id="rId19"/>
    <p:sldId id="260" r:id="rId20"/>
    <p:sldId id="277" r:id="rId21"/>
    <p:sldId id="258" r:id="rId22"/>
    <p:sldId id="25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58271A-6B9E-5607-C436-DA0267A6199E}" v="42" dt="2025-12-04T21:00:08.614"/>
    <p1510:client id="{E472A3F2-78F9-474D-BA95-22F53384FE83}" v="355" dt="2025-12-03T06:55:09.1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3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png>
</file>

<file path=ppt/media/image21.sv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7C703D-76E6-4EC3-A3F6-C63938118DB5}" type="datetimeFigureOut">
              <a:t>12/5/2025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01C085-4327-4167-8E51-249E9F3D25B4}" type="slidenum">
              <a:t>‹#›</a:t>
            </a:fld>
            <a:endParaRPr lang="en-US"/>
          </a:p>
        </p:txBody>
      </p:sp>
    </p:spTree>
    <p:extLst>
      <p:ext uri="{BB962C8B-B14F-4D97-AF65-F5344CB8AC3E}">
        <p14:creationId xmlns:p14="http://schemas.microsoft.com/office/powerpoint/2010/main" val="69043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Methodology: It is how it all came together. From collecting </a:t>
            </a:r>
            <a:r>
              <a:rPr lang="en-US">
                <a:ea typeface="Calibri"/>
                <a:cs typeface="Calibri"/>
              </a:rPr>
              <a:t>the </a:t>
            </a:r>
            <a:r>
              <a:rPr lang="en-US" dirty="0">
                <a:ea typeface="Calibri"/>
                <a:cs typeface="Calibri"/>
              </a:rPr>
              <a:t>gene information all </a:t>
            </a:r>
            <a:r>
              <a:rPr lang="en-US">
                <a:ea typeface="Calibri"/>
                <a:cs typeface="Calibri"/>
              </a:rPr>
              <a:t>the way</a:t>
            </a:r>
            <a:r>
              <a:rPr lang="en-US" dirty="0">
                <a:ea typeface="Calibri"/>
                <a:cs typeface="Calibri"/>
              </a:rPr>
              <a:t> to </a:t>
            </a:r>
            <a:r>
              <a:rPr lang="en-US">
                <a:ea typeface="Calibri"/>
                <a:cs typeface="Calibri"/>
              </a:rPr>
              <a:t>the </a:t>
            </a:r>
            <a:r>
              <a:rPr lang="en-US" err="1">
                <a:ea typeface="Calibri"/>
                <a:cs typeface="Calibri"/>
              </a:rPr>
              <a:t>supermatrix</a:t>
            </a:r>
            <a:r>
              <a:rPr lang="en-US">
                <a:ea typeface="Calibri"/>
                <a:cs typeface="Calibri"/>
              </a:rPr>
              <a:t> and trees.</a:t>
            </a:r>
            <a:endParaRPr lang="en-US" dirty="0" err="1">
              <a:ea typeface="Calibri"/>
              <a:cs typeface="Calibri"/>
            </a:endParaRPr>
          </a:p>
          <a:p>
            <a:endParaRPr lang="en-US" dirty="0">
              <a:ea typeface="Calibri"/>
              <a:cs typeface="Calibri"/>
            </a:endParaRPr>
          </a:p>
          <a:p>
            <a:r>
              <a:rPr lang="en-US" dirty="0">
                <a:ea typeface="Calibri"/>
                <a:cs typeface="Calibri"/>
              </a:rPr>
              <a:t>And this all started in R</a:t>
            </a:r>
            <a:r>
              <a:rPr lang="en-US">
                <a:ea typeface="Calibri"/>
                <a:cs typeface="Calibri"/>
              </a:rPr>
              <a:t>.</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F301C085-4327-4167-8E51-249E9F3D25B4}" type="slidenum">
              <a:rPr lang="en-US"/>
              <a:t>7</a:t>
            </a:fld>
            <a:endParaRPr lang="en-US"/>
          </a:p>
        </p:txBody>
      </p:sp>
    </p:spTree>
    <p:extLst>
      <p:ext uri="{BB962C8B-B14F-4D97-AF65-F5344CB8AC3E}">
        <p14:creationId xmlns:p14="http://schemas.microsoft.com/office/powerpoint/2010/main" val="9429959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Mention that we don’t know the actual gene responsible for the lucidum</a:t>
            </a:r>
          </a:p>
        </p:txBody>
      </p:sp>
      <p:sp>
        <p:nvSpPr>
          <p:cNvPr id="4" name="Slide Number Placeholder 3"/>
          <p:cNvSpPr>
            <a:spLocks noGrp="1"/>
          </p:cNvSpPr>
          <p:nvPr>
            <p:ph type="sldNum" sz="quarter" idx="5"/>
          </p:nvPr>
        </p:nvSpPr>
        <p:spPr/>
        <p:txBody>
          <a:bodyPr/>
          <a:lstStyle/>
          <a:p>
            <a:fld id="{F301C085-4327-4167-8E51-249E9F3D25B4}" type="slidenum">
              <a:rPr lang="en-US" smtClean="0"/>
              <a:t>18</a:t>
            </a:fld>
            <a:endParaRPr lang="en-US"/>
          </a:p>
        </p:txBody>
      </p:sp>
    </p:spTree>
    <p:extLst>
      <p:ext uri="{BB962C8B-B14F-4D97-AF65-F5344CB8AC3E}">
        <p14:creationId xmlns:p14="http://schemas.microsoft.com/office/powerpoint/2010/main" val="3263012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like so many of you started in R using </a:t>
            </a:r>
            <a:r>
              <a:rPr lang="en-US" dirty="0"/>
              <a:t> those systems mentioned above </a:t>
            </a:r>
            <a:r>
              <a:rPr lang="en-US"/>
              <a:t>to access NCBI's </a:t>
            </a:r>
            <a:r>
              <a:rPr lang="en-US" err="1"/>
              <a:t>Genebank</a:t>
            </a:r>
            <a:r>
              <a:rPr lang="en-US"/>
              <a:t> to get the DNA for each of our genes. After many hours and after occasional error, and fighting we got our data. </a:t>
            </a:r>
            <a:endParaRPr lang="en-US" dirty="0"/>
          </a:p>
          <a:p>
            <a:endParaRPr lang="en-US">
              <a:ea typeface="Calibri"/>
              <a:cs typeface="Calibri"/>
            </a:endParaRPr>
          </a:p>
          <a:p>
            <a:r>
              <a:rPr lang="en-US" dirty="0">
                <a:ea typeface="Calibri"/>
                <a:cs typeface="Calibri"/>
              </a:rPr>
              <a:t>This code is found here</a:t>
            </a:r>
          </a:p>
          <a:p>
            <a:endParaRPr lang="en-US">
              <a:ea typeface="Calibri"/>
              <a:cs typeface="Calibri"/>
            </a:endParaRPr>
          </a:p>
          <a:p>
            <a:r>
              <a:rPr lang="en-US">
                <a:ea typeface="Calibri"/>
                <a:cs typeface="Calibri"/>
              </a:rPr>
              <a:t>To align the data MAFFT helped us to see if we were on the right track. I created a program in R that made it so that the data was aligned and trimmed regardless of the length.</a:t>
            </a:r>
          </a:p>
        </p:txBody>
      </p:sp>
      <p:sp>
        <p:nvSpPr>
          <p:cNvPr id="4" name="Slide Number Placeholder 3"/>
          <p:cNvSpPr>
            <a:spLocks noGrp="1"/>
          </p:cNvSpPr>
          <p:nvPr>
            <p:ph type="sldNum" sz="quarter" idx="5"/>
          </p:nvPr>
        </p:nvSpPr>
        <p:spPr/>
        <p:txBody>
          <a:bodyPr/>
          <a:lstStyle/>
          <a:p>
            <a:fld id="{F301C085-4327-4167-8E51-249E9F3D25B4}" type="slidenum">
              <a:rPr lang="en-US"/>
              <a:t>8</a:t>
            </a:fld>
            <a:endParaRPr lang="en-US"/>
          </a:p>
        </p:txBody>
      </p:sp>
    </p:spTree>
    <p:extLst>
      <p:ext uri="{BB962C8B-B14F-4D97-AF65-F5344CB8AC3E}">
        <p14:creationId xmlns:p14="http://schemas.microsoft.com/office/powerpoint/2010/main" val="85031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We made sure that the DNA code removed duplicates and trimmed </a:t>
            </a:r>
            <a:r>
              <a:rPr lang="en-US" dirty="0">
                <a:ea typeface="Calibri"/>
                <a:cs typeface="Calibri"/>
              </a:rPr>
              <a:t>50% of gaps. Also that each code had it's own spacing. </a:t>
            </a:r>
          </a:p>
          <a:p>
            <a:endParaRPr lang="en-US" dirty="0">
              <a:ea typeface="Calibri"/>
              <a:cs typeface="Calibri"/>
            </a:endParaRPr>
          </a:p>
          <a:p>
            <a:r>
              <a:rPr lang="en-US" dirty="0">
                <a:ea typeface="Calibri"/>
                <a:cs typeface="Calibri"/>
              </a:rPr>
              <a:t>The first time, I trimmed the Data and tried to manually align this Data in a </a:t>
            </a:r>
            <a:r>
              <a:rPr lang="en-US" dirty="0" err="1">
                <a:ea typeface="Calibri"/>
                <a:cs typeface="Calibri"/>
              </a:rPr>
              <a:t>supermatrix</a:t>
            </a:r>
            <a:r>
              <a:rPr lang="en-US" dirty="0">
                <a:ea typeface="Calibri"/>
                <a:cs typeface="Calibri"/>
              </a:rPr>
              <a:t>, the </a:t>
            </a:r>
            <a:r>
              <a:rPr lang="en-US" dirty="0" err="1">
                <a:ea typeface="Calibri"/>
                <a:cs typeface="Calibri"/>
              </a:rPr>
              <a:t>supermatrix</a:t>
            </a:r>
            <a:r>
              <a:rPr lang="en-US" dirty="0">
                <a:ea typeface="Calibri"/>
                <a:cs typeface="Calibri"/>
              </a:rPr>
              <a:t> and  the trees were not pretty at all </a:t>
            </a:r>
          </a:p>
          <a:p>
            <a:endParaRPr lang="en-US" dirty="0">
              <a:ea typeface="Calibri"/>
              <a:cs typeface="Calibri"/>
            </a:endParaRPr>
          </a:p>
          <a:p>
            <a:r>
              <a:rPr lang="en-US" dirty="0">
                <a:ea typeface="Calibri"/>
                <a:cs typeface="Calibri"/>
              </a:rPr>
              <a:t>The second time: I used the tools available to and plugged it into </a:t>
            </a:r>
            <a:r>
              <a:rPr lang="en-US" dirty="0" err="1">
                <a:ea typeface="Calibri"/>
                <a:cs typeface="Calibri"/>
              </a:rPr>
              <a:t>NGPhylogeny</a:t>
            </a:r>
            <a:r>
              <a:rPr lang="en-US" dirty="0">
                <a:ea typeface="Calibri"/>
                <a:cs typeface="Calibri"/>
              </a:rPr>
              <a:t>. </a:t>
            </a:r>
          </a:p>
          <a:p>
            <a:r>
              <a:rPr lang="en-US" dirty="0">
                <a:ea typeface="Calibri"/>
                <a:cs typeface="Calibri"/>
              </a:rPr>
              <a:t>The results: Some of the data was fine while others keeps getting a message that there was too distant. </a:t>
            </a:r>
          </a:p>
          <a:p>
            <a:r>
              <a:rPr lang="en-US" dirty="0">
                <a:ea typeface="Calibri"/>
                <a:cs typeface="Calibri"/>
              </a:rPr>
              <a:t>After figuring out some of the problem DNA using </a:t>
            </a:r>
            <a:r>
              <a:rPr lang="en-US" dirty="0" err="1">
                <a:ea typeface="Calibri"/>
                <a:cs typeface="Calibri"/>
              </a:rPr>
              <a:t>AliView</a:t>
            </a:r>
            <a:r>
              <a:rPr lang="en-US" dirty="0">
                <a:ea typeface="Calibri"/>
                <a:cs typeface="Calibri"/>
              </a:rPr>
              <a:t>, cut that Data and get it ready for the </a:t>
            </a:r>
            <a:r>
              <a:rPr lang="en-US" dirty="0" err="1">
                <a:ea typeface="Calibri"/>
                <a:cs typeface="Calibri"/>
              </a:rPr>
              <a:t>supermatrix</a:t>
            </a:r>
            <a:r>
              <a:rPr lang="en-US" dirty="0">
                <a:ea typeface="Calibri"/>
                <a:cs typeface="Calibri"/>
              </a:rPr>
              <a:t>.</a:t>
            </a:r>
          </a:p>
          <a:p>
            <a:endParaRPr lang="en-US" dirty="0">
              <a:ea typeface="Calibri"/>
              <a:cs typeface="Calibri"/>
            </a:endParaRPr>
          </a:p>
          <a:p>
            <a:r>
              <a:rPr lang="en-US" dirty="0">
                <a:ea typeface="Calibri"/>
                <a:cs typeface="Calibri"/>
              </a:rPr>
              <a:t>Andrew please stand up and take a twirl around so we can all see </a:t>
            </a:r>
            <a:r>
              <a:rPr lang="en-US" dirty="0" err="1">
                <a:ea typeface="Calibri"/>
                <a:cs typeface="Calibri"/>
              </a:rPr>
              <a:t>ya</a:t>
            </a:r>
            <a:r>
              <a:rPr lang="en-US" dirty="0">
                <a:ea typeface="Calibri"/>
                <a:cs typeface="Calibri"/>
              </a:rPr>
              <a:t>. It is this man, who introduced us to his program called Liger. This is a computer program that you use in your terminal that allows you to align your </a:t>
            </a:r>
            <a:r>
              <a:rPr lang="en-US" dirty="0" err="1">
                <a:ea typeface="Calibri"/>
                <a:cs typeface="Calibri"/>
              </a:rPr>
              <a:t>fasta</a:t>
            </a:r>
            <a:r>
              <a:rPr lang="en-US" dirty="0">
                <a:ea typeface="Calibri"/>
                <a:cs typeface="Calibri"/>
              </a:rPr>
              <a:t> files into a </a:t>
            </a:r>
            <a:r>
              <a:rPr lang="en-US" dirty="0" err="1">
                <a:ea typeface="Calibri"/>
                <a:cs typeface="Calibri"/>
              </a:rPr>
              <a:t>supermatrix</a:t>
            </a:r>
            <a:r>
              <a:rPr lang="en-US" dirty="0">
                <a:ea typeface="Calibri"/>
                <a:cs typeface="Calibri"/>
              </a:rPr>
              <a:t>. It was a miracle. </a:t>
            </a:r>
          </a:p>
          <a:p>
            <a:r>
              <a:rPr lang="en-US" dirty="0">
                <a:ea typeface="Calibri"/>
                <a:cs typeface="Calibri"/>
              </a:rPr>
              <a:t>After liger, I used R again to only show the core region of the </a:t>
            </a:r>
            <a:r>
              <a:rPr lang="en-US" dirty="0" err="1">
                <a:ea typeface="Calibri"/>
                <a:cs typeface="Calibri"/>
              </a:rPr>
              <a:t>supermatrix</a:t>
            </a:r>
            <a:r>
              <a:rPr lang="en-US" dirty="0">
                <a:ea typeface="Calibri"/>
                <a:cs typeface="Calibri"/>
              </a:rPr>
              <a:t> and retrimmed the code in </a:t>
            </a:r>
            <a:r>
              <a:rPr lang="en-US" dirty="0" err="1">
                <a:ea typeface="Calibri"/>
                <a:cs typeface="Calibri"/>
              </a:rPr>
              <a:t>AliView</a:t>
            </a:r>
            <a:r>
              <a:rPr lang="en-US" dirty="0">
                <a:ea typeface="Calibri"/>
                <a:cs typeface="Calibri"/>
              </a:rPr>
              <a:t>, which not only allowed me to get the trimmed names of the organisms, but also gave me </a:t>
            </a:r>
            <a:r>
              <a:rPr lang="en-US">
                <a:ea typeface="Calibri"/>
                <a:cs typeface="Calibri"/>
              </a:rPr>
              <a:t>the </a:t>
            </a:r>
            <a:r>
              <a:rPr lang="en-US" dirty="0">
                <a:ea typeface="Calibri"/>
                <a:cs typeface="Calibri"/>
              </a:rPr>
              <a:t>trimmed version </a:t>
            </a:r>
            <a:r>
              <a:rPr lang="en-US" dirty="0" err="1">
                <a:ea typeface="Calibri"/>
                <a:cs typeface="Calibri"/>
              </a:rPr>
              <a:t>fasta</a:t>
            </a:r>
            <a:r>
              <a:rPr lang="en-US" dirty="0">
                <a:ea typeface="Calibri"/>
                <a:cs typeface="Calibri"/>
              </a:rPr>
              <a:t> file. </a:t>
            </a:r>
          </a:p>
          <a:p>
            <a:r>
              <a:rPr lang="en-US" dirty="0">
                <a:ea typeface="Calibri"/>
                <a:cs typeface="Calibri"/>
              </a:rPr>
              <a:t> </a:t>
            </a:r>
            <a:endParaRPr lang="en-US" dirty="0"/>
          </a:p>
          <a:p>
            <a:endParaRPr lang="en-US">
              <a:ea typeface="Calibri"/>
              <a:cs typeface="Calibri"/>
            </a:endParaRPr>
          </a:p>
          <a:p>
            <a:r>
              <a:rPr lang="en-US">
                <a:ea typeface="Calibri"/>
                <a:cs typeface="Calibri"/>
              </a:rPr>
              <a:t> </a:t>
            </a:r>
          </a:p>
        </p:txBody>
      </p:sp>
      <p:sp>
        <p:nvSpPr>
          <p:cNvPr id="4" name="Slide Number Placeholder 3"/>
          <p:cNvSpPr>
            <a:spLocks noGrp="1"/>
          </p:cNvSpPr>
          <p:nvPr>
            <p:ph type="sldNum" sz="quarter" idx="5"/>
          </p:nvPr>
        </p:nvSpPr>
        <p:spPr/>
        <p:txBody>
          <a:bodyPr/>
          <a:lstStyle/>
          <a:p>
            <a:fld id="{F301C085-4327-4167-8E51-249E9F3D25B4}" type="slidenum">
              <a:rPr lang="en-US"/>
              <a:t>9</a:t>
            </a:fld>
            <a:endParaRPr lang="en-US"/>
          </a:p>
        </p:txBody>
      </p:sp>
    </p:spTree>
    <p:extLst>
      <p:ext uri="{BB962C8B-B14F-4D97-AF65-F5344CB8AC3E}">
        <p14:creationId xmlns:p14="http://schemas.microsoft.com/office/powerpoint/2010/main" val="1119130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7B4B82-4F6B-1C53-A61E-5198E427E9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D433D0-E768-D125-9B89-97BAAF3CB8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178F72-CECA-C0C0-6FCA-4137754FC024}"/>
              </a:ext>
            </a:extLst>
          </p:cNvPr>
          <p:cNvSpPr>
            <a:spLocks noGrp="1"/>
          </p:cNvSpPr>
          <p:nvPr>
            <p:ph type="body" idx="1"/>
          </p:nvPr>
        </p:nvSpPr>
        <p:spPr/>
        <p:txBody>
          <a:bodyPr/>
          <a:lstStyle/>
          <a:p>
            <a:pPr>
              <a:defRPr/>
            </a:pPr>
            <a:r>
              <a:rPr lang="en-US" dirty="0"/>
              <a:t>Shown here is our cut down 50 taxa super matrix, This is our old matrix, as you can see </a:t>
            </a:r>
            <a:r>
              <a:rPr lang="en-US" dirty="0" err="1"/>
              <a:t>homo_sapiens</a:t>
            </a:r>
            <a:r>
              <a:rPr lang="en-US" dirty="0"/>
              <a:t> is causing all sorts of problems already. </a:t>
            </a:r>
          </a:p>
          <a:p>
            <a:endParaRPr lang="en-US"/>
          </a:p>
        </p:txBody>
      </p:sp>
      <p:sp>
        <p:nvSpPr>
          <p:cNvPr id="4" name="Slide Number Placeholder 3">
            <a:extLst>
              <a:ext uri="{FF2B5EF4-FFF2-40B4-BE49-F238E27FC236}">
                <a16:creationId xmlns:a16="http://schemas.microsoft.com/office/drawing/2014/main" id="{9E3130A0-01F0-9F2D-630A-C74622B187E6}"/>
              </a:ext>
            </a:extLst>
          </p:cNvPr>
          <p:cNvSpPr>
            <a:spLocks noGrp="1"/>
          </p:cNvSpPr>
          <p:nvPr>
            <p:ph type="sldNum" sz="quarter" idx="5"/>
          </p:nvPr>
        </p:nvSpPr>
        <p:spPr/>
        <p:txBody>
          <a:bodyPr/>
          <a:lstStyle/>
          <a:p>
            <a:fld id="{F301C085-4327-4167-8E51-249E9F3D25B4}" type="slidenum">
              <a:rPr lang="en-US" smtClean="0"/>
              <a:t>10</a:t>
            </a:fld>
            <a:endParaRPr lang="en-US"/>
          </a:p>
        </p:txBody>
      </p:sp>
    </p:spTree>
    <p:extLst>
      <p:ext uri="{BB962C8B-B14F-4D97-AF65-F5344CB8AC3E}">
        <p14:creationId xmlns:p14="http://schemas.microsoft.com/office/powerpoint/2010/main" val="3630561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When using </a:t>
            </a:r>
            <a:r>
              <a:rPr lang="en-US" dirty="0" err="1">
                <a:ea typeface="Calibri"/>
                <a:cs typeface="Calibri"/>
              </a:rPr>
              <a:t>Beuti</a:t>
            </a:r>
            <a:r>
              <a:rPr lang="en-US" dirty="0">
                <a:ea typeface="Calibri"/>
                <a:cs typeface="Calibri"/>
              </a:rPr>
              <a:t>-Beast for our trees, we followed the steps from Taming of the Beast2. I must say that Beauti is really more of a Beast, especially when it came to the prior portion. After creating the files, we inputted them into Tracer and </a:t>
            </a:r>
            <a:r>
              <a:rPr lang="en-US" dirty="0" err="1">
                <a:ea typeface="Calibri"/>
                <a:cs typeface="Calibri"/>
              </a:rPr>
              <a:t>TreeAnnotator</a:t>
            </a:r>
            <a:r>
              <a:rPr lang="en-US" dirty="0">
                <a:ea typeface="Calibri"/>
                <a:cs typeface="Calibri"/>
              </a:rPr>
              <a:t>. Our first attempts, were bad, it resulted in </a:t>
            </a:r>
            <a:r>
              <a:rPr lang="en-US" dirty="0" err="1">
                <a:ea typeface="Calibri"/>
                <a:cs typeface="Calibri"/>
              </a:rPr>
              <a:t>Homo_sapiens</a:t>
            </a:r>
            <a:r>
              <a:rPr lang="en-US" dirty="0">
                <a:ea typeface="Calibri"/>
                <a:cs typeface="Calibri"/>
              </a:rPr>
              <a:t> being out in the left field, now the tree looks night and day different. </a:t>
            </a:r>
          </a:p>
          <a:p>
            <a:endParaRPr lang="en-US" dirty="0">
              <a:ea typeface="Calibri"/>
              <a:cs typeface="Calibri"/>
            </a:endParaRPr>
          </a:p>
          <a:p>
            <a:r>
              <a:rPr lang="en-US" dirty="0">
                <a:ea typeface="Calibri"/>
                <a:cs typeface="Calibri"/>
              </a:rPr>
              <a:t>Granted every tree is unique, personally, I like </a:t>
            </a:r>
            <a:r>
              <a:rPr lang="en-US" dirty="0" err="1">
                <a:ea typeface="Calibri"/>
                <a:cs typeface="Calibri"/>
              </a:rPr>
              <a:t>iqtree</a:t>
            </a:r>
            <a:r>
              <a:rPr lang="en-US" dirty="0">
                <a:ea typeface="Calibri"/>
                <a:cs typeface="Calibri"/>
              </a:rPr>
              <a:t> a lot more. Thank you Dr. Hjelmen for teaching us about </a:t>
            </a:r>
            <a:r>
              <a:rPr lang="en-US" dirty="0" err="1">
                <a:ea typeface="Calibri"/>
                <a:cs typeface="Calibri"/>
              </a:rPr>
              <a:t>iqtree</a:t>
            </a:r>
            <a:r>
              <a:rPr lang="en-US" dirty="0">
                <a:ea typeface="Calibri"/>
                <a:cs typeface="Calibri"/>
              </a:rPr>
              <a:t>.</a:t>
            </a:r>
          </a:p>
          <a:p>
            <a:endParaRPr lang="en-US" dirty="0">
              <a:ea typeface="Calibri"/>
              <a:cs typeface="Calibri"/>
            </a:endParaRPr>
          </a:p>
          <a:p>
            <a:r>
              <a:rPr lang="en-US" dirty="0">
                <a:ea typeface="Calibri"/>
                <a:cs typeface="Calibri"/>
              </a:rPr>
              <a:t>Jam will explain our results</a:t>
            </a:r>
          </a:p>
        </p:txBody>
      </p:sp>
      <p:sp>
        <p:nvSpPr>
          <p:cNvPr id="4" name="Slide Number Placeholder 3"/>
          <p:cNvSpPr>
            <a:spLocks noGrp="1"/>
          </p:cNvSpPr>
          <p:nvPr>
            <p:ph type="sldNum" sz="quarter" idx="5"/>
          </p:nvPr>
        </p:nvSpPr>
        <p:spPr/>
        <p:txBody>
          <a:bodyPr/>
          <a:lstStyle/>
          <a:p>
            <a:fld id="{F301C085-4327-4167-8E51-249E9F3D25B4}" type="slidenum">
              <a:rPr lang="en-US"/>
              <a:t>11</a:t>
            </a:fld>
            <a:endParaRPr lang="en-US"/>
          </a:p>
        </p:txBody>
      </p:sp>
    </p:spTree>
    <p:extLst>
      <p:ext uri="{BB962C8B-B14F-4D97-AF65-F5344CB8AC3E}">
        <p14:creationId xmlns:p14="http://schemas.microsoft.com/office/powerpoint/2010/main" val="21419586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Shown here is our cut down 50 taxa super matrix</a:t>
            </a:r>
          </a:p>
          <a:p>
            <a:endParaRPr lang="en-US"/>
          </a:p>
        </p:txBody>
      </p:sp>
      <p:sp>
        <p:nvSpPr>
          <p:cNvPr id="4" name="Slide Number Placeholder 3"/>
          <p:cNvSpPr>
            <a:spLocks noGrp="1"/>
          </p:cNvSpPr>
          <p:nvPr>
            <p:ph type="sldNum" sz="quarter" idx="5"/>
          </p:nvPr>
        </p:nvSpPr>
        <p:spPr/>
        <p:txBody>
          <a:bodyPr/>
          <a:lstStyle/>
          <a:p>
            <a:fld id="{F301C085-4327-4167-8E51-249E9F3D25B4}" type="slidenum">
              <a:rPr lang="en-US" smtClean="0"/>
              <a:t>13</a:t>
            </a:fld>
            <a:endParaRPr lang="en-US"/>
          </a:p>
        </p:txBody>
      </p:sp>
    </p:spTree>
    <p:extLst>
      <p:ext uri="{BB962C8B-B14F-4D97-AF65-F5344CB8AC3E}">
        <p14:creationId xmlns:p14="http://schemas.microsoft.com/office/powerpoint/2010/main" val="1490645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We confirmed that our alignments and </a:t>
            </a:r>
            <a:r>
              <a:rPr lang="en-US" err="1">
                <a:ea typeface="Calibri"/>
                <a:cs typeface="Calibri"/>
              </a:rPr>
              <a:t>supermatrix</a:t>
            </a:r>
            <a:r>
              <a:rPr lang="en-US">
                <a:ea typeface="Calibri"/>
                <a:cs typeface="Calibri"/>
              </a:rPr>
              <a:t> looked okay with limited gaps and a decent alignment, and yet we got a tree that is nothing like the one we were expecting with Homo sapiens being unrelated to the Homo heidelbergensis and Pan troglodytes in the BL tree.</a:t>
            </a:r>
          </a:p>
        </p:txBody>
      </p:sp>
      <p:sp>
        <p:nvSpPr>
          <p:cNvPr id="4" name="Slide Number Placeholder 3"/>
          <p:cNvSpPr>
            <a:spLocks noGrp="1"/>
          </p:cNvSpPr>
          <p:nvPr>
            <p:ph type="sldNum" sz="quarter" idx="5"/>
          </p:nvPr>
        </p:nvSpPr>
        <p:spPr/>
        <p:txBody>
          <a:bodyPr/>
          <a:lstStyle/>
          <a:p>
            <a:fld id="{F301C085-4327-4167-8E51-249E9F3D25B4}" type="slidenum">
              <a:rPr lang="en-US"/>
              <a:t>14</a:t>
            </a:fld>
            <a:endParaRPr lang="en-US"/>
          </a:p>
        </p:txBody>
      </p:sp>
    </p:spTree>
    <p:extLst>
      <p:ext uri="{BB962C8B-B14F-4D97-AF65-F5344CB8AC3E}">
        <p14:creationId xmlns:p14="http://schemas.microsoft.com/office/powerpoint/2010/main" val="4284788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This shows roughly about the time that we lost our lucidum, we use </a:t>
            </a:r>
            <a:r>
              <a:rPr lang="en-US" err="1">
                <a:ea typeface="Calibri"/>
                <a:cs typeface="Calibri"/>
              </a:rPr>
              <a:t>TimeTree</a:t>
            </a:r>
          </a:p>
        </p:txBody>
      </p:sp>
      <p:sp>
        <p:nvSpPr>
          <p:cNvPr id="4" name="Slide Number Placeholder 3"/>
          <p:cNvSpPr>
            <a:spLocks noGrp="1"/>
          </p:cNvSpPr>
          <p:nvPr>
            <p:ph type="sldNum" sz="quarter" idx="5"/>
          </p:nvPr>
        </p:nvSpPr>
        <p:spPr/>
        <p:txBody>
          <a:bodyPr/>
          <a:lstStyle/>
          <a:p>
            <a:fld id="{F301C085-4327-4167-8E51-249E9F3D25B4}" type="slidenum">
              <a:t>15</a:t>
            </a:fld>
            <a:endParaRPr lang="en-US"/>
          </a:p>
        </p:txBody>
      </p:sp>
    </p:spTree>
    <p:extLst>
      <p:ext uri="{BB962C8B-B14F-4D97-AF65-F5344CB8AC3E}">
        <p14:creationId xmlns:p14="http://schemas.microsoft.com/office/powerpoint/2010/main" val="4006458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Should only see two loses and a gain, Tarsis should be a dry nose, but it is see it with the lemurs. Homo sapiens was causing problems and so we removed it. </a:t>
            </a:r>
          </a:p>
        </p:txBody>
      </p:sp>
      <p:sp>
        <p:nvSpPr>
          <p:cNvPr id="4" name="Slide Number Placeholder 3"/>
          <p:cNvSpPr>
            <a:spLocks noGrp="1"/>
          </p:cNvSpPr>
          <p:nvPr>
            <p:ph type="sldNum" sz="quarter" idx="5"/>
          </p:nvPr>
        </p:nvSpPr>
        <p:spPr/>
        <p:txBody>
          <a:bodyPr/>
          <a:lstStyle/>
          <a:p>
            <a:fld id="{F301C085-4327-4167-8E51-249E9F3D25B4}" type="slidenum">
              <a:rPr lang="en-US"/>
              <a:t>16</a:t>
            </a:fld>
            <a:endParaRPr lang="en-US"/>
          </a:p>
        </p:txBody>
      </p:sp>
    </p:spTree>
    <p:extLst>
      <p:ext uri="{BB962C8B-B14F-4D97-AF65-F5344CB8AC3E}">
        <p14:creationId xmlns:p14="http://schemas.microsoft.com/office/powerpoint/2010/main" val="4101662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6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ACF1A1B0-862D-4909-A7DB-D8ADA062DFCA}" type="datetimeFigureOut">
              <a:rPr lang="en-US" dirty="0"/>
              <a:t>12/5/2025</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vert="horz" lIns="45720" tIns="45720" rIns="45720" bIns="45720" rtlCol="0" anchor="ctr">
            <a:normAutofit/>
          </a:bodyPr>
          <a:lstStyle>
            <a:lvl1pPr>
              <a:defRPr lang="en-US"/>
            </a:lvl1pPr>
          </a:lstStyle>
          <a:p>
            <a:fld id="{4FAB73BC-B049-4115-A692-8D63A059BFB8}" type="slidenum">
              <a:rPr lang="en-US" dirty="0"/>
              <a:pPr/>
              <a:t>‹#›</a:t>
            </a:fld>
            <a:endParaRPr lang="en-US"/>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740328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156144-9CB7-4E3A-B87E-A382F9BE05EF}" type="datetimeFigureOut">
              <a:rPr lang="en-US" dirty="0"/>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086277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43D55F-46AB-4791-9172-4FA8DD3A6A9C}" type="datetimeFigureOut">
              <a:rPr lang="en-US" dirty="0"/>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53155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026881-8A08-449C-8D73-E5F201F814C1}" type="datetimeFigureOut">
              <a:rPr lang="en-US" dirty="0"/>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600166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EB5A5E-0C07-4E93-A112-D37B4D166B30}" type="datetimeFigureOut">
              <a:rPr lang="en-US" dirty="0"/>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37319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E1F71C5-DC57-4358-A1EA-30C08AF6E3C5}" type="datetimeFigureOut">
              <a:rPr lang="en-US" dirty="0"/>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441739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61872" y="1717879"/>
            <a:ext cx="4480560" cy="731520"/>
          </a:xfrm>
        </p:spPr>
        <p:txBody>
          <a:bodyPr anchor="b">
            <a:normAutofit/>
          </a:bodyPr>
          <a:lstStyle>
            <a:lvl1pPr marL="0" indent="0">
              <a:spcBef>
                <a:spcPts val="0"/>
              </a:spcBef>
              <a:buNone/>
              <a:defRPr sz="2000" b="0">
                <a:solidFill>
                  <a:schemeClr val="tx1">
                    <a:lumMod val="6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13"/>
          </p:nvPr>
        </p:nvSpPr>
        <p:spPr>
          <a:xfrm>
            <a:off x="6126480" y="1717879"/>
            <a:ext cx="4480560" cy="731520"/>
          </a:xfrm>
        </p:spPr>
        <p:txBody>
          <a:bodyPr anchor="b">
            <a:normAutofit/>
          </a:bodyPr>
          <a:lstStyle>
            <a:lvl1pPr marL="0" indent="0">
              <a:spcBef>
                <a:spcPts val="0"/>
              </a:spcBef>
              <a:buFontTx/>
              <a:buNone/>
              <a:defRPr lang="en-US" sz="2000" b="0" kern="1200" spc="10" baseline="0" dirty="0">
                <a:solidFill>
                  <a:schemeClr val="tx1">
                    <a:lumMod val="65000"/>
                  </a:schemeClr>
                </a:solidFill>
                <a:latin typeface="+mn-lt"/>
                <a:ea typeface="+mn-ea"/>
                <a:cs typeface="+mn-cs"/>
              </a:defRPr>
            </a:lvl1pPr>
          </a:lstStyle>
          <a:p>
            <a:pPr lvl="0"/>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71DBA-DE60-4731-B773-47AAA185C143}" type="datetimeFigureOut">
              <a:rPr lang="en-US" dirty="0"/>
              <a:t>12/5/2025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850324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170639-886C-4FCF-9EAB-ABB5DA3F3F4A}" type="datetimeFigureOut">
              <a:rPr lang="en-US" dirty="0"/>
              <a:t>12/5/2025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00239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C4A628-C83B-4C66-83F4-1711CE3738FD}" type="datetimeFigureOut">
              <a:rPr lang="en-US" dirty="0"/>
              <a:t>12/5/2025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1523559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8C1D73-9400-43CA-A37F-F9B7D00DE14C}" type="datetimeFigureOut">
              <a:rPr lang="en-US" dirty="0"/>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233423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tx1"/>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tx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8B7711-B905-4633-B4D7-6F3A49A2E7D9}" type="datetimeFigureOut">
              <a:rPr lang="en-US" dirty="0"/>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25201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1">
                    <a:lumMod val="50000"/>
                  </a:schemeClr>
                </a:solidFill>
              </a:defRPr>
            </a:lvl1pPr>
          </a:lstStyle>
          <a:p>
            <a:fld id="{89C235CF-BDA2-4E7E-8BBD-350479985E74}" type="datetimeFigureOut">
              <a:rPr lang="en-US" dirty="0"/>
              <a:pPr/>
              <a:t>12/5/2025</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rgbClr val="969696"/>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rgbClr val="777777"/>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3831486973"/>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9.xml.rels><?xml version="1.0" encoding="UTF-8" standalone="yes"?>
<Relationships xmlns="http://schemas.openxmlformats.org/package/2006/relationships"><Relationship Id="rId8" Type="http://schemas.openxmlformats.org/officeDocument/2006/relationships/hyperlink" Target="https://doi.org/10.3389/fncel.2020.577935" TargetMode="External"/><Relationship Id="rId3" Type="http://schemas.openxmlformats.org/officeDocument/2006/relationships/hyperlink" Target="https://doi.org/10.1093/molbev/msx116" TargetMode="External"/><Relationship Id="rId7" Type="http://schemas.openxmlformats.org/officeDocument/2006/relationships/hyperlink" Target="https://doi.org/10.1002/ajpa.10322" TargetMode="External"/><Relationship Id="rId2" Type="http://schemas.openxmlformats.org/officeDocument/2006/relationships/hyperlink" Target="https://link.springer.com/article/10.1007/s10867-024-09662-6" TargetMode="External"/><Relationship Id="rId1" Type="http://schemas.openxmlformats.org/officeDocument/2006/relationships/slideLayout" Target="../slideLayouts/slideLayout2.xml"/><Relationship Id="rId6" Type="http://schemas.openxmlformats.org/officeDocument/2006/relationships/hyperlink" Target="https://doi.org/10.1002/jbio.202200002" TargetMode="External"/><Relationship Id="rId5" Type="http://schemas.openxmlformats.org/officeDocument/2006/relationships/hyperlink" Target="https://doi.org/10.1002/ajp.70017" TargetMode="External"/><Relationship Id="rId4" Type="http://schemas.openxmlformats.org/officeDocument/2006/relationships/hyperlink" Target="https://doi.org/10.1002/jez.70007"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doi.org/10.1098/rstb.2000.0773" TargetMode="External"/><Relationship Id="rId3" Type="http://schemas.openxmlformats.org/officeDocument/2006/relationships/hyperlink" Target="https://doi.org/10.1002/jcb.29004" TargetMode="External"/><Relationship Id="rId7" Type="http://schemas.openxmlformats.org/officeDocument/2006/relationships/hyperlink" Target="https://doi.org/10.1073/pnas.2512362122" TargetMode="External"/><Relationship Id="rId2" Type="http://schemas.openxmlformats.org/officeDocument/2006/relationships/hyperlink" Target="https://doi.org/10.1006/mpev.1998.0582" TargetMode="External"/><Relationship Id="rId1" Type="http://schemas.openxmlformats.org/officeDocument/2006/relationships/slideLayout" Target="../slideLayouts/slideLayout2.xml"/><Relationship Id="rId6" Type="http://schemas.openxmlformats.org/officeDocument/2006/relationships/hyperlink" Target="https://doi.org/10.3389/fgene.2016.00095" TargetMode="External"/><Relationship Id="rId5" Type="http://schemas.openxmlformats.org/officeDocument/2006/relationships/hyperlink" Target="https://doi.org/10.1016/j.ympev.2018.05.025" TargetMode="External"/><Relationship Id="rId10" Type="http://schemas.openxmlformats.org/officeDocument/2006/relationships/hyperlink" Target="https://doi.org/10.1007/978-4-431-54011-3_16" TargetMode="External"/><Relationship Id="rId4" Type="http://schemas.openxmlformats.org/officeDocument/2006/relationships/hyperlink" Target="https://doi.org/10.1111/j.1463-5224.2004.00318.x" TargetMode="External"/><Relationship Id="rId9" Type="http://schemas.openxmlformats.org/officeDocument/2006/relationships/hyperlink" Target="https://doi.org/10.3390/genes15050617"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github.com/andrewbudge/Liger" TargetMode="External"/><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BARRETTMEAG/Lucidum/blob/main/1.%20Datasets/Dataset_template.R"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ndrewbudge/Liger"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ea typeface="+mj-lt"/>
                <a:cs typeface="+mj-lt"/>
              </a:rPr>
              <a:t>When we Lost our Shine</a:t>
            </a:r>
            <a:endParaRPr lang="en-US"/>
          </a:p>
        </p:txBody>
      </p:sp>
      <p:sp>
        <p:nvSpPr>
          <p:cNvPr id="3" name="Subtitle 2"/>
          <p:cNvSpPr>
            <a:spLocks noGrp="1"/>
          </p:cNvSpPr>
          <p:nvPr>
            <p:ph type="subTitle" idx="1"/>
          </p:nvPr>
        </p:nvSpPr>
        <p:spPr/>
        <p:txBody>
          <a:bodyPr vert="horz" lIns="91440" tIns="45720" rIns="91440" bIns="45720" rtlCol="0" anchor="t">
            <a:normAutofit/>
          </a:bodyPr>
          <a:lstStyle/>
          <a:p>
            <a:r>
              <a:rPr lang="en-US"/>
              <a:t>Erica Heline, Meaghan Barrett,</a:t>
            </a:r>
            <a:r>
              <a:rPr lang="en-US">
                <a:ea typeface="+mn-lt"/>
                <a:cs typeface="+mn-lt"/>
              </a:rPr>
              <a:t> &amp; Jacob McFadden</a:t>
            </a: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FEF2106-C8D0-F13D-B0F8-44671E3ECC62}"/>
            </a:ext>
          </a:extLst>
        </p:cNvPr>
        <p:cNvGrpSpPr/>
        <p:nvPr/>
      </p:nvGrpSpPr>
      <p:grpSpPr>
        <a:xfrm>
          <a:off x="0" y="0"/>
          <a:ext cx="0" cy="0"/>
          <a:chOff x="0" y="0"/>
          <a:chExt cx="0" cy="0"/>
        </a:xfrm>
      </p:grpSpPr>
      <p:sp>
        <p:nvSpPr>
          <p:cNvPr id="13" name="Rectangle 12">
            <a:extLst>
              <a:ext uri="{FF2B5EF4-FFF2-40B4-BE49-F238E27FC236}">
                <a16:creationId xmlns:a16="http://schemas.microsoft.com/office/drawing/2014/main" id="{A7A6121D-C998-F60F-FE30-3F4369F038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F0606849-2C64-FD4E-A9F8-68CD4D0E78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7" name="Rectangle 16">
            <a:extLst>
              <a:ext uri="{FF2B5EF4-FFF2-40B4-BE49-F238E27FC236}">
                <a16:creationId xmlns:a16="http://schemas.microsoft.com/office/drawing/2014/main" id="{5362495F-34F2-DA68-7FB8-3BFA8A0FEF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D53B22F1-B078-78A4-CEDB-0BD02828553D}"/>
              </a:ext>
            </a:extLst>
          </p:cNvPr>
          <p:cNvSpPr>
            <a:spLocks noGrp="1"/>
          </p:cNvSpPr>
          <p:nvPr>
            <p:ph type="title"/>
          </p:nvPr>
        </p:nvSpPr>
        <p:spPr>
          <a:xfrm>
            <a:off x="0" y="5377534"/>
            <a:ext cx="4030133" cy="1152524"/>
          </a:xfrm>
        </p:spPr>
        <p:txBody>
          <a:bodyPr vert="horz" lIns="91440" tIns="45720" rIns="91440" bIns="45720" rtlCol="0" anchor="b">
            <a:normAutofit/>
          </a:bodyPr>
          <a:lstStyle/>
          <a:p>
            <a:pPr>
              <a:lnSpc>
                <a:spcPct val="85000"/>
              </a:lnSpc>
            </a:pPr>
            <a:r>
              <a:rPr lang="en-US" sz="4800"/>
              <a:t>Super Matrix</a:t>
            </a:r>
          </a:p>
        </p:txBody>
      </p:sp>
      <p:pic>
        <p:nvPicPr>
          <p:cNvPr id="9" name="Picture 8" descr="A screenshot of a computer screen&#10;&#10;AI-generated content may be incorrect.">
            <a:extLst>
              <a:ext uri="{FF2B5EF4-FFF2-40B4-BE49-F238E27FC236}">
                <a16:creationId xmlns:a16="http://schemas.microsoft.com/office/drawing/2014/main" id="{D309493F-ADE8-C79C-25CD-15AF3E15FB5E}"/>
              </a:ext>
            </a:extLst>
          </p:cNvPr>
          <p:cNvPicPr>
            <a:picLocks noChangeAspect="1"/>
          </p:cNvPicPr>
          <p:nvPr/>
        </p:nvPicPr>
        <p:blipFill>
          <a:blip r:embed="rId3"/>
          <a:stretch>
            <a:fillRect/>
          </a:stretch>
        </p:blipFill>
        <p:spPr>
          <a:xfrm>
            <a:off x="-1" y="48"/>
            <a:ext cx="11294534" cy="5562507"/>
          </a:xfrm>
          <a:prstGeom prst="rect">
            <a:avLst/>
          </a:prstGeom>
        </p:spPr>
      </p:pic>
    </p:spTree>
    <p:extLst>
      <p:ext uri="{BB962C8B-B14F-4D97-AF65-F5344CB8AC3E}">
        <p14:creationId xmlns:p14="http://schemas.microsoft.com/office/powerpoint/2010/main" val="4230262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0C70C-3179-651A-344E-52239B73830E}"/>
              </a:ext>
            </a:extLst>
          </p:cNvPr>
          <p:cNvSpPr>
            <a:spLocks noGrp="1"/>
          </p:cNvSpPr>
          <p:nvPr>
            <p:ph type="title"/>
          </p:nvPr>
        </p:nvSpPr>
        <p:spPr/>
        <p:txBody>
          <a:bodyPr/>
          <a:lstStyle/>
          <a:p>
            <a:r>
              <a:rPr lang="en-US"/>
              <a:t>Bayesian Analysis &amp; Tree Inference</a:t>
            </a:r>
          </a:p>
        </p:txBody>
      </p:sp>
      <p:sp>
        <p:nvSpPr>
          <p:cNvPr id="3" name="Text Placeholder 2">
            <a:extLst>
              <a:ext uri="{FF2B5EF4-FFF2-40B4-BE49-F238E27FC236}">
                <a16:creationId xmlns:a16="http://schemas.microsoft.com/office/drawing/2014/main" id="{CA9B46B1-8401-EC04-96BF-EB74799F11CB}"/>
              </a:ext>
            </a:extLst>
          </p:cNvPr>
          <p:cNvSpPr>
            <a:spLocks noGrp="1"/>
          </p:cNvSpPr>
          <p:nvPr>
            <p:ph type="body" idx="1"/>
          </p:nvPr>
        </p:nvSpPr>
        <p:spPr/>
        <p:txBody>
          <a:bodyPr/>
          <a:lstStyle/>
          <a:p>
            <a:r>
              <a:rPr lang="en-US">
                <a:solidFill>
                  <a:schemeClr val="tx1">
                    <a:lumMod val="76000"/>
                  </a:schemeClr>
                </a:solidFill>
              </a:rPr>
              <a:t>Bayesian Analysis</a:t>
            </a:r>
          </a:p>
        </p:txBody>
      </p:sp>
      <p:sp>
        <p:nvSpPr>
          <p:cNvPr id="4" name="Content Placeholder 3">
            <a:extLst>
              <a:ext uri="{FF2B5EF4-FFF2-40B4-BE49-F238E27FC236}">
                <a16:creationId xmlns:a16="http://schemas.microsoft.com/office/drawing/2014/main" id="{C78B12A0-F1AF-2690-A530-941C9758B598}"/>
              </a:ext>
            </a:extLst>
          </p:cNvPr>
          <p:cNvSpPr>
            <a:spLocks noGrp="1"/>
          </p:cNvSpPr>
          <p:nvPr>
            <p:ph sz="half" idx="2"/>
          </p:nvPr>
        </p:nvSpPr>
        <p:spPr/>
        <p:txBody>
          <a:bodyPr>
            <a:normAutofit fontScale="92500" lnSpcReduction="20000"/>
          </a:bodyPr>
          <a:lstStyle/>
          <a:p>
            <a:r>
              <a:rPr lang="en-US"/>
              <a:t>With our matrix in hand, we did a Bayesian Analysis with it using BEAST2. The analysis was done with a chain length of 10 million. After the Bayesian analysis was done we put the results in the program Tracer to determine its ESS score. </a:t>
            </a:r>
          </a:p>
          <a:p>
            <a:endParaRPr lang="en-US"/>
          </a:p>
        </p:txBody>
      </p:sp>
      <p:sp>
        <p:nvSpPr>
          <p:cNvPr id="5" name="Text Placeholder 4">
            <a:extLst>
              <a:ext uri="{FF2B5EF4-FFF2-40B4-BE49-F238E27FC236}">
                <a16:creationId xmlns:a16="http://schemas.microsoft.com/office/drawing/2014/main" id="{CC6654C0-69F8-E707-0804-09A7B022B02A}"/>
              </a:ext>
            </a:extLst>
          </p:cNvPr>
          <p:cNvSpPr>
            <a:spLocks noGrp="1"/>
          </p:cNvSpPr>
          <p:nvPr>
            <p:ph type="body" sz="quarter" idx="13"/>
          </p:nvPr>
        </p:nvSpPr>
        <p:spPr/>
        <p:txBody>
          <a:bodyPr/>
          <a:lstStyle/>
          <a:p>
            <a:r>
              <a:rPr lang="en-US">
                <a:solidFill>
                  <a:schemeClr val="tx1">
                    <a:lumMod val="76000"/>
                  </a:schemeClr>
                </a:solidFill>
              </a:rPr>
              <a:t>Designing The Tree</a:t>
            </a:r>
          </a:p>
        </p:txBody>
      </p:sp>
      <p:sp>
        <p:nvSpPr>
          <p:cNvPr id="6" name="Content Placeholder 5">
            <a:extLst>
              <a:ext uri="{FF2B5EF4-FFF2-40B4-BE49-F238E27FC236}">
                <a16:creationId xmlns:a16="http://schemas.microsoft.com/office/drawing/2014/main" id="{E1FC0C12-43D4-5AE0-3E89-1BFAF188DBB3}"/>
              </a:ext>
            </a:extLst>
          </p:cNvPr>
          <p:cNvSpPr>
            <a:spLocks noGrp="1"/>
          </p:cNvSpPr>
          <p:nvPr>
            <p:ph sz="quarter" idx="4"/>
          </p:nvPr>
        </p:nvSpPr>
        <p:spPr/>
        <p:txBody>
          <a:bodyPr vert="horz" lIns="91440" tIns="45720" rIns="91440" bIns="45720" rtlCol="0" anchor="t">
            <a:normAutofit fontScale="92500" lnSpcReduction="20000"/>
          </a:bodyPr>
          <a:lstStyle/>
          <a:p>
            <a:r>
              <a:rPr lang="en-US"/>
              <a:t>Each tree has their own unique requirements. </a:t>
            </a:r>
          </a:p>
          <a:p>
            <a:r>
              <a:rPr lang="en-US"/>
              <a:t>To create a tree that showed the posterior values, there are many ways to go. With the help of Beauti and Beast and </a:t>
            </a:r>
            <a:r>
              <a:rPr lang="en-US" err="1"/>
              <a:t>iqtree</a:t>
            </a:r>
            <a:r>
              <a:rPr lang="en-US"/>
              <a:t>, the trees were formed. </a:t>
            </a:r>
          </a:p>
          <a:p>
            <a:r>
              <a:rPr lang="en-US"/>
              <a:t>Figtree allowed for viewing the trees. Selected posterior in both Appearance and node labels, allowed for the coloring of branches. This allowed to see the values and varying of color, depending on the tree. </a:t>
            </a:r>
          </a:p>
          <a:p>
            <a:r>
              <a:rPr lang="en-US"/>
              <a:t>In many of the trees, homo sapiens branch was longer than others. </a:t>
            </a:r>
          </a:p>
        </p:txBody>
      </p:sp>
    </p:spTree>
    <p:extLst>
      <p:ext uri="{BB962C8B-B14F-4D97-AF65-F5344CB8AC3E}">
        <p14:creationId xmlns:p14="http://schemas.microsoft.com/office/powerpoint/2010/main" val="3338977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8311FF-6D7A-BECA-7B25-598E6C5FDC58}"/>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008232B-FD18-AB96-22F2-DE0053168BC9}"/>
              </a:ext>
            </a:extLst>
          </p:cNvPr>
          <p:cNvPicPr>
            <a:picLocks noChangeAspect="1"/>
          </p:cNvPicPr>
          <p:nvPr/>
        </p:nvPicPr>
        <p:blipFill>
          <a:blip r:embed="rId2"/>
          <a:srcRect l="3121" r="-33170"/>
          <a:stretch>
            <a:fillRect/>
          </a:stretch>
        </p:blipFill>
        <p:spPr>
          <a:xfrm>
            <a:off x="-1" y="0"/>
            <a:ext cx="11285577" cy="6858000"/>
          </a:xfrm>
          <a:prstGeom prst="rect">
            <a:avLst/>
          </a:prstGeom>
        </p:spPr>
      </p:pic>
      <p:pic>
        <p:nvPicPr>
          <p:cNvPr id="8" name="Picture 7">
            <a:extLst>
              <a:ext uri="{FF2B5EF4-FFF2-40B4-BE49-F238E27FC236}">
                <a16:creationId xmlns:a16="http://schemas.microsoft.com/office/drawing/2014/main" id="{89E993BD-E8BE-C633-0A8B-61E3EBE94492}"/>
              </a:ext>
            </a:extLst>
          </p:cNvPr>
          <p:cNvPicPr>
            <a:picLocks noChangeAspect="1"/>
          </p:cNvPicPr>
          <p:nvPr/>
        </p:nvPicPr>
        <p:blipFill>
          <a:blip r:embed="rId3"/>
          <a:srcRect l="3291" r="54751"/>
          <a:stretch>
            <a:fillRect/>
          </a:stretch>
        </p:blipFill>
        <p:spPr>
          <a:xfrm>
            <a:off x="4182288" y="0"/>
            <a:ext cx="2921001" cy="6858000"/>
          </a:xfrm>
          <a:prstGeom prst="rect">
            <a:avLst/>
          </a:prstGeom>
        </p:spPr>
      </p:pic>
      <p:sp>
        <p:nvSpPr>
          <p:cNvPr id="2" name="Title 1">
            <a:extLst>
              <a:ext uri="{FF2B5EF4-FFF2-40B4-BE49-F238E27FC236}">
                <a16:creationId xmlns:a16="http://schemas.microsoft.com/office/drawing/2014/main" id="{0D53577D-6B7A-5AE3-0517-27FC60CDDDD9}"/>
              </a:ext>
            </a:extLst>
          </p:cNvPr>
          <p:cNvSpPr>
            <a:spLocks noGrp="1"/>
          </p:cNvSpPr>
          <p:nvPr>
            <p:ph type="title"/>
          </p:nvPr>
        </p:nvSpPr>
        <p:spPr>
          <a:xfrm>
            <a:off x="59605" y="2431627"/>
            <a:ext cx="3758861" cy="1325562"/>
          </a:xfrm>
        </p:spPr>
        <p:txBody>
          <a:bodyPr>
            <a:normAutofit/>
          </a:bodyPr>
          <a:lstStyle/>
          <a:p>
            <a:r>
              <a:rPr lang="en-US" sz="7200">
                <a:highlight>
                  <a:srgbClr val="000000"/>
                </a:highlight>
              </a:rPr>
              <a:t>Results</a:t>
            </a:r>
          </a:p>
        </p:txBody>
      </p:sp>
      <p:pic>
        <p:nvPicPr>
          <p:cNvPr id="10" name="Picture 9">
            <a:extLst>
              <a:ext uri="{FF2B5EF4-FFF2-40B4-BE49-F238E27FC236}">
                <a16:creationId xmlns:a16="http://schemas.microsoft.com/office/drawing/2014/main" id="{47CD784E-E67B-A3C1-A9C2-5F297CE75EA6}"/>
              </a:ext>
            </a:extLst>
          </p:cNvPr>
          <p:cNvPicPr>
            <a:picLocks noChangeAspect="1"/>
          </p:cNvPicPr>
          <p:nvPr/>
        </p:nvPicPr>
        <p:blipFill>
          <a:blip r:embed="rId4"/>
          <a:srcRect l="-294" r="2073"/>
          <a:stretch>
            <a:fillRect/>
          </a:stretch>
        </p:blipFill>
        <p:spPr>
          <a:xfrm>
            <a:off x="8144933" y="0"/>
            <a:ext cx="3140644" cy="6858000"/>
          </a:xfrm>
          <a:prstGeom prst="rect">
            <a:avLst/>
          </a:prstGeom>
        </p:spPr>
      </p:pic>
    </p:spTree>
    <p:extLst>
      <p:ext uri="{BB962C8B-B14F-4D97-AF65-F5344CB8AC3E}">
        <p14:creationId xmlns:p14="http://schemas.microsoft.com/office/powerpoint/2010/main" val="2947043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4ADA65C-BA4C-42BE-84D1-1AF286B7F9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C42F5EBA-F777-4A1C-8E30-62DA7F55A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7" name="Rectangle 16">
            <a:extLst>
              <a:ext uri="{FF2B5EF4-FFF2-40B4-BE49-F238E27FC236}">
                <a16:creationId xmlns:a16="http://schemas.microsoft.com/office/drawing/2014/main" id="{0457123F-05AC-44DA-AB68-7EEB5037B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19A17E2-204D-A383-DF0F-A65B8E2C987E}"/>
              </a:ext>
            </a:extLst>
          </p:cNvPr>
          <p:cNvSpPr>
            <a:spLocks noGrp="1"/>
          </p:cNvSpPr>
          <p:nvPr>
            <p:ph type="title"/>
          </p:nvPr>
        </p:nvSpPr>
        <p:spPr>
          <a:xfrm>
            <a:off x="0" y="5377534"/>
            <a:ext cx="4030133" cy="1152524"/>
          </a:xfrm>
        </p:spPr>
        <p:txBody>
          <a:bodyPr vert="horz" lIns="91440" tIns="45720" rIns="91440" bIns="45720" rtlCol="0" anchor="b">
            <a:normAutofit/>
          </a:bodyPr>
          <a:lstStyle/>
          <a:p>
            <a:pPr>
              <a:lnSpc>
                <a:spcPct val="85000"/>
              </a:lnSpc>
            </a:pPr>
            <a:r>
              <a:rPr lang="en-US" sz="4800"/>
              <a:t>Super Matrix</a:t>
            </a:r>
          </a:p>
        </p:txBody>
      </p:sp>
      <p:pic>
        <p:nvPicPr>
          <p:cNvPr id="3" name="Picture 2" descr="A screenshot of a computer screen&#10;&#10;AI-generated content may be incorrect.">
            <a:extLst>
              <a:ext uri="{FF2B5EF4-FFF2-40B4-BE49-F238E27FC236}">
                <a16:creationId xmlns:a16="http://schemas.microsoft.com/office/drawing/2014/main" id="{4D2092C4-898B-8167-2B7B-6DD770706D0F}"/>
              </a:ext>
            </a:extLst>
          </p:cNvPr>
          <p:cNvPicPr>
            <a:picLocks noChangeAspect="1"/>
          </p:cNvPicPr>
          <p:nvPr/>
        </p:nvPicPr>
        <p:blipFill>
          <a:blip r:embed="rId3"/>
          <a:stretch>
            <a:fillRect/>
          </a:stretch>
        </p:blipFill>
        <p:spPr>
          <a:xfrm>
            <a:off x="11545" y="-18527"/>
            <a:ext cx="12192000" cy="5752053"/>
          </a:xfrm>
          <a:prstGeom prst="rect">
            <a:avLst/>
          </a:prstGeom>
        </p:spPr>
      </p:pic>
    </p:spTree>
    <p:extLst>
      <p:ext uri="{BB962C8B-B14F-4D97-AF65-F5344CB8AC3E}">
        <p14:creationId xmlns:p14="http://schemas.microsoft.com/office/powerpoint/2010/main" val="3520434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0E99ED6D-365F-4CAE-942F-ECA78F74BD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5" name="Rectangle 44">
            <a:extLst>
              <a:ext uri="{FF2B5EF4-FFF2-40B4-BE49-F238E27FC236}">
                <a16:creationId xmlns:a16="http://schemas.microsoft.com/office/drawing/2014/main" id="{B112F398-C8E5-4322-B9FE-EBA4B6C94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63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AB55519A-61B7-4BC4-97EB-EF5FC8AB0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63824" y="0"/>
            <a:ext cx="812901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A9E09E8-57D6-1153-AA3E-B8F522868A28}"/>
              </a:ext>
            </a:extLst>
          </p:cNvPr>
          <p:cNvSpPr txBox="1"/>
          <p:nvPr/>
        </p:nvSpPr>
        <p:spPr>
          <a:xfrm>
            <a:off x="8310835" y="5377593"/>
            <a:ext cx="2977931"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This shows the posterior values of our tree and its validity. As we all know not all trees are created equal. </a:t>
            </a:r>
          </a:p>
        </p:txBody>
      </p:sp>
      <p:pic>
        <p:nvPicPr>
          <p:cNvPr id="2" name="Picture 1" descr="A screen shot of a computer&#10;&#10;AI-generated content may be incorrect.">
            <a:extLst>
              <a:ext uri="{FF2B5EF4-FFF2-40B4-BE49-F238E27FC236}">
                <a16:creationId xmlns:a16="http://schemas.microsoft.com/office/drawing/2014/main" id="{14AC0CC5-CA67-5F2C-92BA-561A8A31E991}"/>
              </a:ext>
            </a:extLst>
          </p:cNvPr>
          <p:cNvPicPr>
            <a:picLocks noChangeAspect="1"/>
          </p:cNvPicPr>
          <p:nvPr/>
        </p:nvPicPr>
        <p:blipFill>
          <a:blip r:embed="rId3"/>
          <a:stretch>
            <a:fillRect/>
          </a:stretch>
        </p:blipFill>
        <p:spPr>
          <a:xfrm>
            <a:off x="3459887" y="0"/>
            <a:ext cx="4427599" cy="6858000"/>
          </a:xfrm>
          <a:prstGeom prst="rect">
            <a:avLst/>
          </a:prstGeom>
        </p:spPr>
      </p:pic>
    </p:spTree>
    <p:extLst>
      <p:ext uri="{BB962C8B-B14F-4D97-AF65-F5344CB8AC3E}">
        <p14:creationId xmlns:p14="http://schemas.microsoft.com/office/powerpoint/2010/main" val="4100173888"/>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99ED6D-365F-4CAE-942F-ECA78F74BD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C42F24F1-C1EF-471F-A19B-A340CE541D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867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56C425C-3C64-47BA-B583-94D39B9B7F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6568"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 screen&#10;&#10;AI-generated content may be incorrect.">
            <a:extLst>
              <a:ext uri="{FF2B5EF4-FFF2-40B4-BE49-F238E27FC236}">
                <a16:creationId xmlns:a16="http://schemas.microsoft.com/office/drawing/2014/main" id="{99CE5095-CD71-A0F2-D179-A34AC9F44991}"/>
              </a:ext>
            </a:extLst>
          </p:cNvPr>
          <p:cNvPicPr>
            <a:picLocks noChangeAspect="1"/>
          </p:cNvPicPr>
          <p:nvPr/>
        </p:nvPicPr>
        <p:blipFill>
          <a:blip r:embed="rId3"/>
          <a:stretch>
            <a:fillRect/>
          </a:stretch>
        </p:blipFill>
        <p:spPr>
          <a:xfrm>
            <a:off x="2491372" y="361334"/>
            <a:ext cx="6310893" cy="5128163"/>
          </a:xfrm>
          <a:prstGeom prst="rect">
            <a:avLst/>
          </a:prstGeom>
        </p:spPr>
      </p:pic>
      <p:pic>
        <p:nvPicPr>
          <p:cNvPr id="5" name="Picture 4" descr="A screen shot of a chart&#10;&#10;AI-generated content may be incorrect.">
            <a:extLst>
              <a:ext uri="{FF2B5EF4-FFF2-40B4-BE49-F238E27FC236}">
                <a16:creationId xmlns:a16="http://schemas.microsoft.com/office/drawing/2014/main" id="{A64CF05F-A992-E538-8704-85D10D9047B0}"/>
              </a:ext>
            </a:extLst>
          </p:cNvPr>
          <p:cNvPicPr>
            <a:picLocks noChangeAspect="1"/>
          </p:cNvPicPr>
          <p:nvPr/>
        </p:nvPicPr>
        <p:blipFill>
          <a:blip r:embed="rId4"/>
          <a:srcRect t="246" r="-171" b="29560"/>
          <a:stretch>
            <a:fillRect/>
          </a:stretch>
        </p:blipFill>
        <p:spPr>
          <a:xfrm>
            <a:off x="2490363" y="5347287"/>
            <a:ext cx="5777431" cy="1026875"/>
          </a:xfrm>
          <a:prstGeom prst="rect">
            <a:avLst/>
          </a:prstGeom>
        </p:spPr>
      </p:pic>
      <p:sp>
        <p:nvSpPr>
          <p:cNvPr id="7" name="TextBox 6">
            <a:extLst>
              <a:ext uri="{FF2B5EF4-FFF2-40B4-BE49-F238E27FC236}">
                <a16:creationId xmlns:a16="http://schemas.microsoft.com/office/drawing/2014/main" id="{04792D22-DD6E-4752-B3D6-EE18DF35F2C7}"/>
              </a:ext>
            </a:extLst>
          </p:cNvPr>
          <p:cNvSpPr txBox="1"/>
          <p:nvPr/>
        </p:nvSpPr>
        <p:spPr>
          <a:xfrm>
            <a:off x="10491537" y="6001839"/>
            <a:ext cx="243508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solidFill>
                  <a:schemeClr val="bg1"/>
                </a:solidFill>
              </a:rPr>
              <a:t>TimeTree</a:t>
            </a:r>
            <a:endParaRPr lang="en-US">
              <a:solidFill>
                <a:schemeClr val="bg1"/>
              </a:solidFill>
            </a:endParaRPr>
          </a:p>
        </p:txBody>
      </p:sp>
      <p:sp>
        <p:nvSpPr>
          <p:cNvPr id="52" name="Rectangle 51">
            <a:extLst>
              <a:ext uri="{FF2B5EF4-FFF2-40B4-BE49-F238E27FC236}">
                <a16:creationId xmlns:a16="http://schemas.microsoft.com/office/drawing/2014/main" id="{5CEDF9AC-2240-F3A6-3D24-ACD997866235}"/>
              </a:ext>
            </a:extLst>
          </p:cNvPr>
          <p:cNvSpPr/>
          <p:nvPr/>
        </p:nvSpPr>
        <p:spPr>
          <a:xfrm>
            <a:off x="6937460" y="596574"/>
            <a:ext cx="1106625" cy="99549"/>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902E7CE-372D-63A9-40ED-6F075132E08E}"/>
              </a:ext>
            </a:extLst>
          </p:cNvPr>
          <p:cNvSpPr/>
          <p:nvPr/>
        </p:nvSpPr>
        <p:spPr>
          <a:xfrm>
            <a:off x="6945080" y="688373"/>
            <a:ext cx="1414815" cy="108899"/>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DB1194EE-B1DF-51D2-F5B4-2F3D0EC131AB}"/>
              </a:ext>
            </a:extLst>
          </p:cNvPr>
          <p:cNvSpPr/>
          <p:nvPr/>
        </p:nvSpPr>
        <p:spPr>
          <a:xfrm>
            <a:off x="6945080" y="771425"/>
            <a:ext cx="1753140" cy="145302"/>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8A7FAC36-F302-26A2-8722-0EC253D42704}"/>
              </a:ext>
            </a:extLst>
          </p:cNvPr>
          <p:cNvSpPr/>
          <p:nvPr/>
        </p:nvSpPr>
        <p:spPr>
          <a:xfrm>
            <a:off x="6952700" y="897772"/>
            <a:ext cx="1032936" cy="102007"/>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2FF3443F-BC7E-8773-0764-1545096B3FD7}"/>
              </a:ext>
            </a:extLst>
          </p:cNvPr>
          <p:cNvSpPr/>
          <p:nvPr/>
        </p:nvSpPr>
        <p:spPr>
          <a:xfrm>
            <a:off x="6943414" y="998883"/>
            <a:ext cx="739493" cy="99550"/>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37FB6E23-72E1-EE5C-662B-C86C94B2BFC0}"/>
              </a:ext>
            </a:extLst>
          </p:cNvPr>
          <p:cNvSpPr/>
          <p:nvPr/>
        </p:nvSpPr>
        <p:spPr>
          <a:xfrm>
            <a:off x="6934985" y="1175218"/>
            <a:ext cx="1145223" cy="119820"/>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0E575754-E03E-4857-AD29-9CF9CA71D8B1}"/>
              </a:ext>
            </a:extLst>
          </p:cNvPr>
          <p:cNvSpPr/>
          <p:nvPr/>
        </p:nvSpPr>
        <p:spPr>
          <a:xfrm>
            <a:off x="6943414" y="1293859"/>
            <a:ext cx="1057965" cy="93379"/>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24C55802-6C61-9B16-BED5-0257D1CCC5C2}"/>
              </a:ext>
            </a:extLst>
          </p:cNvPr>
          <p:cNvSpPr/>
          <p:nvPr/>
        </p:nvSpPr>
        <p:spPr>
          <a:xfrm>
            <a:off x="6933435" y="1697764"/>
            <a:ext cx="827300" cy="108900"/>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2523892A-99D2-093D-1C4D-8D21D06EA2C9}"/>
              </a:ext>
            </a:extLst>
          </p:cNvPr>
          <p:cNvSpPr/>
          <p:nvPr/>
        </p:nvSpPr>
        <p:spPr>
          <a:xfrm>
            <a:off x="6933435" y="1900599"/>
            <a:ext cx="642825" cy="137227"/>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20C1540B-866A-9A21-DA02-A28B346EB6F2}"/>
              </a:ext>
            </a:extLst>
          </p:cNvPr>
          <p:cNvSpPr/>
          <p:nvPr/>
        </p:nvSpPr>
        <p:spPr>
          <a:xfrm>
            <a:off x="6938682" y="2120280"/>
            <a:ext cx="1328354" cy="99035"/>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09C616C3-A273-D395-43B2-77516503E3CB}"/>
              </a:ext>
            </a:extLst>
          </p:cNvPr>
          <p:cNvSpPr/>
          <p:nvPr/>
        </p:nvSpPr>
        <p:spPr>
          <a:xfrm>
            <a:off x="6938682" y="2432633"/>
            <a:ext cx="997845" cy="87265"/>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3348AA5B-2BDE-376B-3FBE-8CCA78FEF453}"/>
              </a:ext>
            </a:extLst>
          </p:cNvPr>
          <p:cNvSpPr/>
          <p:nvPr/>
        </p:nvSpPr>
        <p:spPr>
          <a:xfrm>
            <a:off x="6945080" y="2525957"/>
            <a:ext cx="997845" cy="87265"/>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1CBF03F-3FD9-B3AD-550C-9F58E6DDDCD3}"/>
              </a:ext>
            </a:extLst>
          </p:cNvPr>
          <p:cNvSpPr/>
          <p:nvPr/>
        </p:nvSpPr>
        <p:spPr>
          <a:xfrm>
            <a:off x="6937459" y="2746029"/>
            <a:ext cx="997845" cy="87265"/>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E2AA0B79-343C-B7A0-CAC2-BA936F76ECE9}"/>
              </a:ext>
            </a:extLst>
          </p:cNvPr>
          <p:cNvSpPr/>
          <p:nvPr/>
        </p:nvSpPr>
        <p:spPr>
          <a:xfrm>
            <a:off x="6919619" y="2840091"/>
            <a:ext cx="997845" cy="87265"/>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4A816879-11F6-D245-95B7-A0EA4C7C40A0}"/>
              </a:ext>
            </a:extLst>
          </p:cNvPr>
          <p:cNvSpPr/>
          <p:nvPr/>
        </p:nvSpPr>
        <p:spPr>
          <a:xfrm>
            <a:off x="6916672" y="2925291"/>
            <a:ext cx="970873" cy="125297"/>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A35116C6-2E3E-3AB8-15D2-158AAD7DD9B3}"/>
              </a:ext>
            </a:extLst>
          </p:cNvPr>
          <p:cNvSpPr/>
          <p:nvPr/>
        </p:nvSpPr>
        <p:spPr>
          <a:xfrm>
            <a:off x="6916672" y="3043570"/>
            <a:ext cx="1195774" cy="102302"/>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C844867A-4CBF-F333-19B9-8E85FE8A0726}"/>
              </a:ext>
            </a:extLst>
          </p:cNvPr>
          <p:cNvSpPr/>
          <p:nvPr/>
        </p:nvSpPr>
        <p:spPr>
          <a:xfrm>
            <a:off x="6916672" y="3153651"/>
            <a:ext cx="970873" cy="77516"/>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AE2840C7-0C40-68BA-A365-9D679583AAD8}"/>
              </a:ext>
            </a:extLst>
          </p:cNvPr>
          <p:cNvSpPr/>
          <p:nvPr/>
        </p:nvSpPr>
        <p:spPr>
          <a:xfrm>
            <a:off x="6916672" y="3231167"/>
            <a:ext cx="822993" cy="118726"/>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08D2B15A-2C66-D230-4453-AEB75ECB3816}"/>
              </a:ext>
            </a:extLst>
          </p:cNvPr>
          <p:cNvSpPr/>
          <p:nvPr/>
        </p:nvSpPr>
        <p:spPr>
          <a:xfrm>
            <a:off x="6909147" y="3355871"/>
            <a:ext cx="1195774" cy="102148"/>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6727E656-A92B-84D9-E7AE-581D0585CA8D}"/>
              </a:ext>
            </a:extLst>
          </p:cNvPr>
          <p:cNvSpPr/>
          <p:nvPr/>
        </p:nvSpPr>
        <p:spPr>
          <a:xfrm>
            <a:off x="6916672" y="3456622"/>
            <a:ext cx="1275956" cy="115311"/>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7B280FDA-B13E-8FE9-3C36-3B10DEEFD932}"/>
              </a:ext>
            </a:extLst>
          </p:cNvPr>
          <p:cNvSpPr/>
          <p:nvPr/>
        </p:nvSpPr>
        <p:spPr>
          <a:xfrm>
            <a:off x="6909147" y="3565870"/>
            <a:ext cx="851588" cy="89199"/>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EDBC442F-0600-CC94-B008-F9793155C242}"/>
              </a:ext>
            </a:extLst>
          </p:cNvPr>
          <p:cNvSpPr/>
          <p:nvPr/>
        </p:nvSpPr>
        <p:spPr>
          <a:xfrm>
            <a:off x="6909147" y="3668018"/>
            <a:ext cx="1008317" cy="89199"/>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C8ECF57F-7DE5-4DB4-9FAC-C39736385B03}"/>
              </a:ext>
            </a:extLst>
          </p:cNvPr>
          <p:cNvSpPr/>
          <p:nvPr/>
        </p:nvSpPr>
        <p:spPr>
          <a:xfrm>
            <a:off x="6909147" y="3770155"/>
            <a:ext cx="1195774" cy="89199"/>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55EF2B91-1E9C-FD61-82A7-1C587358FEEE}"/>
              </a:ext>
            </a:extLst>
          </p:cNvPr>
          <p:cNvSpPr/>
          <p:nvPr/>
        </p:nvSpPr>
        <p:spPr>
          <a:xfrm>
            <a:off x="6906901" y="3863448"/>
            <a:ext cx="1137184" cy="110796"/>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667D2A1-A29D-3694-CA5B-4E1592BA0626}"/>
              </a:ext>
            </a:extLst>
          </p:cNvPr>
          <p:cNvSpPr/>
          <p:nvPr/>
        </p:nvSpPr>
        <p:spPr>
          <a:xfrm>
            <a:off x="6899565" y="3965585"/>
            <a:ext cx="840100" cy="109195"/>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8FCFF93E-D5AD-80A5-39E2-5FC4B34F1D24}"/>
              </a:ext>
            </a:extLst>
          </p:cNvPr>
          <p:cNvSpPr/>
          <p:nvPr/>
        </p:nvSpPr>
        <p:spPr>
          <a:xfrm>
            <a:off x="6899565" y="4067160"/>
            <a:ext cx="966910" cy="91116"/>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FE5F8674-708C-6813-62CA-F6D953644BE2}"/>
              </a:ext>
            </a:extLst>
          </p:cNvPr>
          <p:cNvSpPr/>
          <p:nvPr/>
        </p:nvSpPr>
        <p:spPr>
          <a:xfrm>
            <a:off x="6906901" y="4168735"/>
            <a:ext cx="1094478" cy="91116"/>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DA4E4817-3D4C-41E6-3D3E-157FBD74E418}"/>
              </a:ext>
            </a:extLst>
          </p:cNvPr>
          <p:cNvSpPr/>
          <p:nvPr/>
        </p:nvSpPr>
        <p:spPr>
          <a:xfrm>
            <a:off x="6914521" y="4243767"/>
            <a:ext cx="661739" cy="139400"/>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64953EC4-D61D-6128-ABC2-AA71497368BE}"/>
              </a:ext>
            </a:extLst>
          </p:cNvPr>
          <p:cNvSpPr/>
          <p:nvPr/>
        </p:nvSpPr>
        <p:spPr>
          <a:xfrm>
            <a:off x="6923977" y="4372283"/>
            <a:ext cx="758930" cy="107662"/>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6D7656CF-ED8F-906A-CD67-6CC979EB2937}"/>
              </a:ext>
            </a:extLst>
          </p:cNvPr>
          <p:cNvSpPr/>
          <p:nvPr/>
        </p:nvSpPr>
        <p:spPr>
          <a:xfrm>
            <a:off x="6923976" y="4472409"/>
            <a:ext cx="1156231" cy="119968"/>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3459588A-F6C8-1856-E91B-6D43E4A25766}"/>
              </a:ext>
            </a:extLst>
          </p:cNvPr>
          <p:cNvSpPr/>
          <p:nvPr/>
        </p:nvSpPr>
        <p:spPr>
          <a:xfrm>
            <a:off x="6923976" y="4591066"/>
            <a:ext cx="1156231" cy="85661"/>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3F68B289-CD3B-1ABA-DBE3-BAF6F995005B}"/>
              </a:ext>
            </a:extLst>
          </p:cNvPr>
          <p:cNvSpPr/>
          <p:nvPr/>
        </p:nvSpPr>
        <p:spPr>
          <a:xfrm>
            <a:off x="6932194" y="4666778"/>
            <a:ext cx="942499" cy="121070"/>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9CA164A9-D554-624F-7708-6A2E2624F6CD}"/>
              </a:ext>
            </a:extLst>
          </p:cNvPr>
          <p:cNvSpPr/>
          <p:nvPr/>
        </p:nvSpPr>
        <p:spPr>
          <a:xfrm>
            <a:off x="6942055" y="4785504"/>
            <a:ext cx="1195774" cy="127682"/>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0D07E2F6-430D-DA0B-0D49-66CA6730914B}"/>
              </a:ext>
            </a:extLst>
          </p:cNvPr>
          <p:cNvSpPr/>
          <p:nvPr/>
        </p:nvSpPr>
        <p:spPr>
          <a:xfrm>
            <a:off x="6942055" y="4896164"/>
            <a:ext cx="818680" cy="100058"/>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7D9C7CBC-F3C5-FCF8-2AD7-DC86F5543D8B}"/>
              </a:ext>
            </a:extLst>
          </p:cNvPr>
          <p:cNvSpPr/>
          <p:nvPr/>
        </p:nvSpPr>
        <p:spPr>
          <a:xfrm>
            <a:off x="6932633" y="4990484"/>
            <a:ext cx="818680" cy="100058"/>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254338B3-A8D1-A5CA-5CB4-A15646BD20FE}"/>
              </a:ext>
            </a:extLst>
          </p:cNvPr>
          <p:cNvSpPr/>
          <p:nvPr/>
        </p:nvSpPr>
        <p:spPr>
          <a:xfrm>
            <a:off x="6932632" y="5090542"/>
            <a:ext cx="1002671" cy="108316"/>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74825987-914E-39D8-4FAE-F71C83F832D7}"/>
              </a:ext>
            </a:extLst>
          </p:cNvPr>
          <p:cNvSpPr/>
          <p:nvPr/>
        </p:nvSpPr>
        <p:spPr>
          <a:xfrm>
            <a:off x="6915546" y="5166203"/>
            <a:ext cx="1027379" cy="119867"/>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D76150A0-F62B-9047-2CC6-957E4D9E6E66}"/>
              </a:ext>
            </a:extLst>
          </p:cNvPr>
          <p:cNvSpPr/>
          <p:nvPr/>
        </p:nvSpPr>
        <p:spPr>
          <a:xfrm>
            <a:off x="6923976" y="5275842"/>
            <a:ext cx="836759" cy="126820"/>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F52352F-4B3F-BD66-9668-41E20244C22B}"/>
              </a:ext>
            </a:extLst>
          </p:cNvPr>
          <p:cNvSpPr/>
          <p:nvPr/>
        </p:nvSpPr>
        <p:spPr>
          <a:xfrm>
            <a:off x="689518" y="1201718"/>
            <a:ext cx="1511853" cy="369332"/>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F394783-DF77-0D68-5FC1-99811F46E78F}"/>
              </a:ext>
            </a:extLst>
          </p:cNvPr>
          <p:cNvSpPr txBox="1"/>
          <p:nvPr/>
        </p:nvSpPr>
        <p:spPr>
          <a:xfrm>
            <a:off x="689518" y="1231396"/>
            <a:ext cx="1511853" cy="369332"/>
          </a:xfrm>
          <a:prstGeom prst="rect">
            <a:avLst/>
          </a:prstGeom>
          <a:noFill/>
        </p:spPr>
        <p:txBody>
          <a:bodyPr wrap="square" rtlCol="0">
            <a:spAutoFit/>
          </a:bodyPr>
          <a:lstStyle/>
          <a:p>
            <a:r>
              <a:rPr lang="en-US">
                <a:solidFill>
                  <a:schemeClr val="bg1"/>
                </a:solidFill>
              </a:rPr>
              <a:t>No Lucidum</a:t>
            </a:r>
          </a:p>
        </p:txBody>
      </p:sp>
      <p:sp>
        <p:nvSpPr>
          <p:cNvPr id="6" name="Rectangle 5">
            <a:extLst>
              <a:ext uri="{FF2B5EF4-FFF2-40B4-BE49-F238E27FC236}">
                <a16:creationId xmlns:a16="http://schemas.microsoft.com/office/drawing/2014/main" id="{A59E7165-EC1E-C937-34C6-5ADDC46D4D6D}"/>
              </a:ext>
            </a:extLst>
          </p:cNvPr>
          <p:cNvSpPr/>
          <p:nvPr/>
        </p:nvSpPr>
        <p:spPr>
          <a:xfrm>
            <a:off x="689518" y="752469"/>
            <a:ext cx="1089270" cy="345353"/>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83F5BFA-00CF-6BB9-A1D3-1F37EDC4F11A}"/>
              </a:ext>
            </a:extLst>
          </p:cNvPr>
          <p:cNvSpPr txBox="1"/>
          <p:nvPr/>
        </p:nvSpPr>
        <p:spPr>
          <a:xfrm>
            <a:off x="661859" y="742822"/>
            <a:ext cx="1420309" cy="369332"/>
          </a:xfrm>
          <a:prstGeom prst="rect">
            <a:avLst/>
          </a:prstGeom>
          <a:noFill/>
        </p:spPr>
        <p:txBody>
          <a:bodyPr wrap="square" rtlCol="0">
            <a:spAutoFit/>
          </a:bodyPr>
          <a:lstStyle/>
          <a:p>
            <a:r>
              <a:rPr lang="en-US">
                <a:solidFill>
                  <a:schemeClr val="bg1"/>
                </a:solidFill>
              </a:rPr>
              <a:t>Lucidum</a:t>
            </a:r>
          </a:p>
        </p:txBody>
      </p:sp>
      <p:sp>
        <p:nvSpPr>
          <p:cNvPr id="10" name="Rectangle 9">
            <a:extLst>
              <a:ext uri="{FF2B5EF4-FFF2-40B4-BE49-F238E27FC236}">
                <a16:creationId xmlns:a16="http://schemas.microsoft.com/office/drawing/2014/main" id="{A106EB3F-9386-7D47-D7AC-06610589BCB6}"/>
              </a:ext>
            </a:extLst>
          </p:cNvPr>
          <p:cNvSpPr/>
          <p:nvPr/>
        </p:nvSpPr>
        <p:spPr>
          <a:xfrm>
            <a:off x="6952701" y="2226794"/>
            <a:ext cx="964764" cy="100838"/>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1063C9C-0C3C-2A21-B2FE-335DCDD6179A}"/>
              </a:ext>
            </a:extLst>
          </p:cNvPr>
          <p:cNvSpPr/>
          <p:nvPr/>
        </p:nvSpPr>
        <p:spPr>
          <a:xfrm>
            <a:off x="6945080" y="2328623"/>
            <a:ext cx="1159842" cy="98503"/>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C06F8F6-FC93-C5DD-B200-F2A09A96B01F}"/>
              </a:ext>
            </a:extLst>
          </p:cNvPr>
          <p:cNvSpPr/>
          <p:nvPr/>
        </p:nvSpPr>
        <p:spPr>
          <a:xfrm>
            <a:off x="6945080" y="2616380"/>
            <a:ext cx="1275956" cy="115860"/>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BC10C61-6D71-3665-04F6-0E9AE6EEDDB7}"/>
              </a:ext>
            </a:extLst>
          </p:cNvPr>
          <p:cNvSpPr/>
          <p:nvPr/>
        </p:nvSpPr>
        <p:spPr>
          <a:xfrm>
            <a:off x="6933434" y="2020963"/>
            <a:ext cx="806231" cy="93810"/>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D29AE3-A3D6-A011-ECF1-C82BE60D6BF9}"/>
              </a:ext>
            </a:extLst>
          </p:cNvPr>
          <p:cNvSpPr/>
          <p:nvPr/>
        </p:nvSpPr>
        <p:spPr>
          <a:xfrm>
            <a:off x="6960889" y="1795231"/>
            <a:ext cx="1328355" cy="93810"/>
          </a:xfrm>
          <a:prstGeom prst="rect">
            <a:avLst/>
          </a:prstGeom>
          <a:solidFill>
            <a:srgbClr val="00B0F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14A615B-5CA1-D4C2-9529-348CC69A1D14}"/>
              </a:ext>
            </a:extLst>
          </p:cNvPr>
          <p:cNvSpPr/>
          <p:nvPr/>
        </p:nvSpPr>
        <p:spPr>
          <a:xfrm>
            <a:off x="6933786" y="1600357"/>
            <a:ext cx="940908" cy="112835"/>
          </a:xfrm>
          <a:prstGeom prst="rect">
            <a:avLst/>
          </a:prstGeom>
          <a:solidFill>
            <a:srgbClr val="FFC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3B99B93-F32F-47DE-BAFE-1EE4E6DE2ECD}"/>
              </a:ext>
            </a:extLst>
          </p:cNvPr>
          <p:cNvSpPr/>
          <p:nvPr/>
        </p:nvSpPr>
        <p:spPr>
          <a:xfrm>
            <a:off x="6933785" y="1498347"/>
            <a:ext cx="1145222" cy="111066"/>
          </a:xfrm>
          <a:prstGeom prst="rect">
            <a:avLst/>
          </a:prstGeom>
          <a:solidFill>
            <a:srgbClr val="FFC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93722A5-0D38-31E7-4F03-BCA875148AC2}"/>
              </a:ext>
            </a:extLst>
          </p:cNvPr>
          <p:cNvSpPr/>
          <p:nvPr/>
        </p:nvSpPr>
        <p:spPr>
          <a:xfrm>
            <a:off x="6941948" y="1103940"/>
            <a:ext cx="1347296" cy="82844"/>
          </a:xfrm>
          <a:prstGeom prst="rect">
            <a:avLst/>
          </a:prstGeom>
          <a:solidFill>
            <a:srgbClr val="FFC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18526AD-CE52-D7AF-B32C-ACA442B2B3CF}"/>
              </a:ext>
            </a:extLst>
          </p:cNvPr>
          <p:cNvSpPr/>
          <p:nvPr/>
        </p:nvSpPr>
        <p:spPr>
          <a:xfrm>
            <a:off x="689518" y="1634243"/>
            <a:ext cx="1273346" cy="254798"/>
          </a:xfrm>
          <a:prstGeom prst="rect">
            <a:avLst/>
          </a:prstGeom>
          <a:solidFill>
            <a:srgbClr val="FFC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Unknown</a:t>
            </a:r>
          </a:p>
        </p:txBody>
      </p:sp>
      <p:sp>
        <p:nvSpPr>
          <p:cNvPr id="21" name="Rectangle 20">
            <a:extLst>
              <a:ext uri="{FF2B5EF4-FFF2-40B4-BE49-F238E27FC236}">
                <a16:creationId xmlns:a16="http://schemas.microsoft.com/office/drawing/2014/main" id="{168258B2-5F79-62D0-A00E-AAB56DE50618}"/>
              </a:ext>
            </a:extLst>
          </p:cNvPr>
          <p:cNvSpPr/>
          <p:nvPr/>
        </p:nvSpPr>
        <p:spPr>
          <a:xfrm>
            <a:off x="6945080" y="1381416"/>
            <a:ext cx="921395" cy="115130"/>
          </a:xfrm>
          <a:prstGeom prst="rect">
            <a:avLst/>
          </a:prstGeom>
          <a:solidFill>
            <a:srgbClr val="FFC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7420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64E23E5F-A5E6-6B8B-D9B7-75724E9A669E}"/>
              </a:ext>
            </a:extLst>
          </p:cNvPr>
          <p:cNvPicPr>
            <a:picLocks noChangeAspect="1"/>
          </p:cNvPicPr>
          <p:nvPr/>
        </p:nvPicPr>
        <p:blipFill>
          <a:blip r:embed="rId3"/>
          <a:stretch>
            <a:fillRect/>
          </a:stretch>
        </p:blipFill>
        <p:spPr>
          <a:xfrm>
            <a:off x="1809750" y="0"/>
            <a:ext cx="8572500" cy="6858000"/>
          </a:xfrm>
          <a:prstGeom prst="rect">
            <a:avLst/>
          </a:prstGeom>
        </p:spPr>
      </p:pic>
    </p:spTree>
    <p:extLst>
      <p:ext uri="{BB962C8B-B14F-4D97-AF65-F5344CB8AC3E}">
        <p14:creationId xmlns:p14="http://schemas.microsoft.com/office/powerpoint/2010/main" val="2912595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45D4D-B7C6-0031-19AB-8351D71668C4}"/>
              </a:ext>
            </a:extLst>
          </p:cNvPr>
          <p:cNvSpPr>
            <a:spLocks noGrp="1"/>
          </p:cNvSpPr>
          <p:nvPr>
            <p:ph type="title"/>
          </p:nvPr>
        </p:nvSpPr>
        <p:spPr>
          <a:xfrm>
            <a:off x="643831" y="640080"/>
            <a:ext cx="3690425" cy="1325562"/>
          </a:xfrm>
        </p:spPr>
        <p:txBody>
          <a:bodyPr>
            <a:normAutofit/>
          </a:bodyPr>
          <a:lstStyle/>
          <a:p>
            <a:r>
              <a:rPr lang="en-US" sz="3200" spc="10">
                <a:ea typeface="+mn-ea"/>
                <a:cs typeface="+mn-cs"/>
              </a:rPr>
              <a:t>Discussion</a:t>
            </a:r>
          </a:p>
        </p:txBody>
      </p:sp>
      <p:sp>
        <p:nvSpPr>
          <p:cNvPr id="3" name="Content Placeholder 2">
            <a:extLst>
              <a:ext uri="{FF2B5EF4-FFF2-40B4-BE49-F238E27FC236}">
                <a16:creationId xmlns:a16="http://schemas.microsoft.com/office/drawing/2014/main" id="{E47BF2AA-FBF8-192B-46CA-50A4BD4B4409}"/>
              </a:ext>
            </a:extLst>
          </p:cNvPr>
          <p:cNvSpPr>
            <a:spLocks noGrp="1"/>
          </p:cNvSpPr>
          <p:nvPr>
            <p:ph idx="1"/>
          </p:nvPr>
        </p:nvSpPr>
        <p:spPr>
          <a:xfrm>
            <a:off x="643831" y="1936955"/>
            <a:ext cx="3690425" cy="4243182"/>
          </a:xfrm>
        </p:spPr>
        <p:txBody>
          <a:bodyPr>
            <a:normAutofit/>
          </a:bodyPr>
          <a:lstStyle/>
          <a:p>
            <a:r>
              <a:rPr lang="en-US" dirty="0"/>
              <a:t>From our results we can tell that a split ~75 million years ago was the start of primates losing their lucidum. This split may be when lemurs diverge from other primates. Based on figure 3, where nearly all lemurs have their lucidum, and are on one side of this split 75 mya.</a:t>
            </a:r>
          </a:p>
          <a:p>
            <a:r>
              <a:rPr lang="en-US" i="1" dirty="0" err="1"/>
              <a:t>Eulemur</a:t>
            </a:r>
            <a:r>
              <a:rPr lang="en-US" i="1" dirty="0"/>
              <a:t> </a:t>
            </a:r>
            <a:r>
              <a:rPr lang="en-US" i="1" dirty="0" err="1"/>
              <a:t>macaco</a:t>
            </a:r>
            <a:r>
              <a:rPr lang="en-US" i="1" dirty="0"/>
              <a:t> </a:t>
            </a:r>
            <a:r>
              <a:rPr lang="en-US" i="1" dirty="0" err="1"/>
              <a:t>macaco</a:t>
            </a:r>
            <a:r>
              <a:rPr lang="en-US" i="1" dirty="0"/>
              <a:t> </a:t>
            </a:r>
            <a:r>
              <a:rPr lang="en-US" dirty="0"/>
              <a:t>mutated to not have a lucidum</a:t>
            </a:r>
            <a:r>
              <a:rPr lang="en-US" i="1" dirty="0"/>
              <a:t>. </a:t>
            </a:r>
            <a:r>
              <a:rPr lang="en-US" i="1" dirty="0" err="1"/>
              <a:t>Xenothrix</a:t>
            </a:r>
            <a:r>
              <a:rPr lang="en-US" i="1" dirty="0"/>
              <a:t> </a:t>
            </a:r>
            <a:r>
              <a:rPr lang="en-US" i="1" dirty="0" err="1"/>
              <a:t>mcgregori</a:t>
            </a:r>
            <a:r>
              <a:rPr lang="en-US" i="1" dirty="0"/>
              <a:t>  </a:t>
            </a:r>
            <a:r>
              <a:rPr lang="en-US" dirty="0"/>
              <a:t>on the other hand mutated to have a lucidum</a:t>
            </a:r>
          </a:p>
        </p:txBody>
      </p:sp>
      <p:pic>
        <p:nvPicPr>
          <p:cNvPr id="1028" name="Picture 4" descr="Pachylemur - Wikipedia, la enciclopedia libre">
            <a:extLst>
              <a:ext uri="{FF2B5EF4-FFF2-40B4-BE49-F238E27FC236}">
                <a16:creationId xmlns:a16="http://schemas.microsoft.com/office/drawing/2014/main" id="{ABF5ABCE-81C6-F8C8-B5BF-E0DA6B5F36C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flipH="1">
            <a:off x="4654296" y="1579715"/>
            <a:ext cx="6155736" cy="3708830"/>
          </a:xfrm>
          <a:prstGeom prst="rect">
            <a:avLst/>
          </a:prstGeom>
          <a:noFill/>
          <a:scene3d>
            <a:camera prst="orthographicFront">
              <a:rot lat="0" lon="300000" rev="0"/>
            </a:camera>
            <a:lightRig rig="threePt" dir="t"/>
          </a:scene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56945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C902C6E-57E3-1389-1517-34CD5446A6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FA2ABE-F9B6-8261-A2B5-0A7D020036D9}"/>
              </a:ext>
            </a:extLst>
          </p:cNvPr>
          <p:cNvSpPr>
            <a:spLocks noGrp="1"/>
          </p:cNvSpPr>
          <p:nvPr>
            <p:ph type="title"/>
          </p:nvPr>
        </p:nvSpPr>
        <p:spPr>
          <a:xfrm>
            <a:off x="1261872" y="470535"/>
            <a:ext cx="4954920" cy="1606948"/>
          </a:xfrm>
        </p:spPr>
        <p:txBody>
          <a:bodyPr>
            <a:normAutofit/>
          </a:bodyPr>
          <a:lstStyle/>
          <a:p>
            <a:r>
              <a:rPr lang="en-US" spc="10">
                <a:ea typeface="+mn-ea"/>
                <a:cs typeface="+mn-cs"/>
              </a:rPr>
              <a:t>Future Direction</a:t>
            </a:r>
          </a:p>
        </p:txBody>
      </p:sp>
      <p:sp>
        <p:nvSpPr>
          <p:cNvPr id="3" name="Content Placeholder 2">
            <a:extLst>
              <a:ext uri="{FF2B5EF4-FFF2-40B4-BE49-F238E27FC236}">
                <a16:creationId xmlns:a16="http://schemas.microsoft.com/office/drawing/2014/main" id="{5A1E4C55-D9F8-0E01-6DC7-BFD070A8E5BC}"/>
              </a:ext>
            </a:extLst>
          </p:cNvPr>
          <p:cNvSpPr>
            <a:spLocks noGrp="1"/>
          </p:cNvSpPr>
          <p:nvPr>
            <p:ph idx="1"/>
          </p:nvPr>
        </p:nvSpPr>
        <p:spPr>
          <a:xfrm>
            <a:off x="1261872" y="2238374"/>
            <a:ext cx="5060753" cy="4046538"/>
          </a:xfrm>
        </p:spPr>
        <p:txBody>
          <a:bodyPr vert="horz" lIns="91440" tIns="45720" rIns="91440" bIns="45720" rtlCol="0" anchor="t">
            <a:normAutofit/>
          </a:bodyPr>
          <a:lstStyle/>
          <a:p>
            <a:r>
              <a:rPr lang="en-US"/>
              <a:t>Expand our list of taxa outside of primates. </a:t>
            </a:r>
          </a:p>
          <a:p>
            <a:pPr marL="457200" lvl="2">
              <a:spcBef>
                <a:spcPts val="1400"/>
              </a:spcBef>
              <a:spcAft>
                <a:spcPts val="200"/>
              </a:spcAft>
              <a:buSzPct val="80000"/>
              <a:buFont typeface="Arial" pitchFamily="34" charset="0"/>
              <a:buChar char="•"/>
            </a:pPr>
            <a:r>
              <a:rPr lang="en-US" sz="1800" spc="10">
                <a:solidFill>
                  <a:schemeClr val="tx1"/>
                </a:solidFill>
              </a:rPr>
              <a:t>Such as Dermoptera (flying lemures) and pigs</a:t>
            </a:r>
            <a:r>
              <a:rPr lang="en-US" spc="10"/>
              <a:t>.</a:t>
            </a:r>
          </a:p>
          <a:p>
            <a:r>
              <a:rPr lang="en-US"/>
              <a:t>Looking at T2T genomes of other primates, which could give more conclusive results.</a:t>
            </a:r>
          </a:p>
          <a:p>
            <a:r>
              <a:rPr lang="en-US"/>
              <a:t>Try again with sets of genes used in other works to more accurate trees like those in </a:t>
            </a:r>
            <a:r>
              <a:rPr lang="en-US">
                <a:ea typeface="+mn-lt"/>
                <a:cs typeface="+mn-lt"/>
              </a:rPr>
              <a:t>Matsui and Hasegawa's 2012</a:t>
            </a:r>
            <a:r>
              <a:rPr lang="en-US"/>
              <a:t> review</a:t>
            </a:r>
            <a:r>
              <a:rPr lang="en-US" baseline="30000"/>
              <a:t>19</a:t>
            </a:r>
            <a:r>
              <a:rPr lang="en-US"/>
              <a:t> before then moving on to genes related to the lucidum and what remains of them in non-lucidum species.</a:t>
            </a:r>
          </a:p>
          <a:p>
            <a:endParaRPr lang="en-US"/>
          </a:p>
        </p:txBody>
      </p:sp>
      <p:pic>
        <p:nvPicPr>
          <p:cNvPr id="2050" name="Picture 2" descr="Dermoptera - coluguo - flying lemur -Langkawi (malaysia) | Photo ...">
            <a:extLst>
              <a:ext uri="{FF2B5EF4-FFF2-40B4-BE49-F238E27FC236}">
                <a16:creationId xmlns:a16="http://schemas.microsoft.com/office/drawing/2014/main" id="{07683D02-223E-E7F6-5627-8B114DAEA86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799" r="-3" b="20597"/>
          <a:stretch>
            <a:fillRect/>
          </a:stretch>
        </p:blipFill>
        <p:spPr bwMode="auto">
          <a:xfrm>
            <a:off x="6746828" y="1"/>
            <a:ext cx="3973908" cy="326898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assive East Texas hog #hoghunting #hogs #pork #nature #wildlife # ...">
            <a:extLst>
              <a:ext uri="{FF2B5EF4-FFF2-40B4-BE49-F238E27FC236}">
                <a16:creationId xmlns:a16="http://schemas.microsoft.com/office/drawing/2014/main" id="{97009FC5-E991-CB12-51D1-FF75F995E74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 t="45883" r="2" b="7846"/>
          <a:stretch>
            <a:fillRect/>
          </a:stretch>
        </p:blipFill>
        <p:spPr bwMode="auto">
          <a:xfrm>
            <a:off x="6746828" y="3589021"/>
            <a:ext cx="3973908" cy="32689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18065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834CD-90AB-F6E4-FDAB-3E48FA2881B3}"/>
              </a:ext>
            </a:extLst>
          </p:cNvPr>
          <p:cNvSpPr>
            <a:spLocks noGrp="1"/>
          </p:cNvSpPr>
          <p:nvPr>
            <p:ph type="title"/>
          </p:nvPr>
        </p:nvSpPr>
        <p:spPr>
          <a:xfrm>
            <a:off x="900925" y="365760"/>
            <a:ext cx="10053587" cy="663826"/>
          </a:xfrm>
        </p:spPr>
        <p:txBody>
          <a:bodyPr>
            <a:normAutofit/>
          </a:bodyPr>
          <a:lstStyle/>
          <a:p>
            <a:r>
              <a:rPr lang="en-US" sz="2400"/>
              <a:t>References -</a:t>
            </a:r>
          </a:p>
        </p:txBody>
      </p:sp>
      <p:sp>
        <p:nvSpPr>
          <p:cNvPr id="3" name="Content Placeholder 2">
            <a:extLst>
              <a:ext uri="{FF2B5EF4-FFF2-40B4-BE49-F238E27FC236}">
                <a16:creationId xmlns:a16="http://schemas.microsoft.com/office/drawing/2014/main" id="{93E35328-96FD-1758-1406-7E10173FA1B2}"/>
              </a:ext>
            </a:extLst>
          </p:cNvPr>
          <p:cNvSpPr>
            <a:spLocks noGrp="1"/>
          </p:cNvSpPr>
          <p:nvPr>
            <p:ph idx="1"/>
          </p:nvPr>
        </p:nvSpPr>
        <p:spPr>
          <a:xfrm>
            <a:off x="897097" y="1036722"/>
            <a:ext cx="10393898" cy="5462069"/>
          </a:xfrm>
        </p:spPr>
        <p:txBody>
          <a:bodyPr vert="horz" lIns="91440" tIns="45720" rIns="91440" bIns="45720" rtlCol="0" anchor="t">
            <a:normAutofit lnSpcReduction="10000"/>
          </a:bodyPr>
          <a:lstStyle/>
          <a:p>
            <a:pPr marL="0" indent="0">
              <a:buNone/>
            </a:pPr>
            <a:r>
              <a:rPr lang="en-US" sz="1200">
                <a:latin typeface="Century Schoolbook"/>
                <a:ea typeface="Source Sans Pro"/>
              </a:rPr>
              <a:t>1. Oomens, J.M.M. A possible origin of the inverted vertebrate retina revealed by physical modeling. J Biol Phys 50, 327–349 (2024). </a:t>
            </a:r>
            <a:r>
              <a:rPr lang="en-US" sz="1200">
                <a:latin typeface="Century Schoolbook"/>
                <a:ea typeface="Source Sans Pro"/>
                <a:hlinkClick r:id="rId2">
                  <a:extLst>
                    <a:ext uri="{A12FA001-AC4F-418D-AE19-62706E023703}">
                      <ahyp:hlinkClr xmlns:ahyp="http://schemas.microsoft.com/office/drawing/2018/hyperlinkcolor" val="tx"/>
                    </a:ext>
                  </a:extLst>
                </a:hlinkClick>
              </a:rPr>
              <a:t>https://doi.org/10.1007/s10867-024-09662-6</a:t>
            </a:r>
            <a:endParaRPr lang="en-US" sz="1200">
              <a:latin typeface="Century Schoolbook"/>
              <a:ea typeface="Source Sans Pro"/>
            </a:endParaRPr>
          </a:p>
          <a:p>
            <a:pPr marL="0" indent="0">
              <a:buNone/>
            </a:pPr>
            <a:r>
              <a:rPr lang="en-US" sz="1200">
                <a:latin typeface="Century Schoolbook"/>
                <a:ea typeface="Source Sans Pro"/>
              </a:rPr>
              <a:t>2. Sudhir Kumar, Glen Stecher, Michael Suleski, S. Blair Hedges, </a:t>
            </a:r>
            <a:r>
              <a:rPr lang="en-US" sz="1200" err="1">
                <a:latin typeface="Century Schoolbook"/>
                <a:ea typeface="Source Sans Pro"/>
              </a:rPr>
              <a:t>TimeTree</a:t>
            </a:r>
            <a:r>
              <a:rPr lang="en-US" sz="1200">
                <a:latin typeface="Century Schoolbook"/>
                <a:ea typeface="Source Sans Pro"/>
              </a:rPr>
              <a:t>: A Resource for Timelines, </a:t>
            </a:r>
            <a:r>
              <a:rPr lang="en-US" sz="1200" err="1">
                <a:latin typeface="Century Schoolbook"/>
                <a:ea typeface="Source Sans Pro"/>
              </a:rPr>
              <a:t>Timetrees</a:t>
            </a:r>
            <a:r>
              <a:rPr lang="en-US" sz="1200">
                <a:latin typeface="Century Schoolbook"/>
                <a:ea typeface="Source Sans Pro"/>
              </a:rPr>
              <a:t>, and Divergence Times, Molecular Biology and Evolution, Volume 34, Issue 7, July 2017, Pages 1812–1819, </a:t>
            </a:r>
            <a:r>
              <a:rPr lang="en-US" sz="1200">
                <a:latin typeface="Century Schoolbook"/>
                <a:ea typeface="Source Sans Pro"/>
                <a:hlinkClick r:id="rId3">
                  <a:extLst>
                    <a:ext uri="{A12FA001-AC4F-418D-AE19-62706E023703}">
                      <ahyp:hlinkClr xmlns:ahyp="http://schemas.microsoft.com/office/drawing/2018/hyperlinkcolor" val="tx"/>
                    </a:ext>
                  </a:extLst>
                </a:hlinkClick>
              </a:rPr>
              <a:t>https://doi.org/10.1093/molbev/msx116</a:t>
            </a:r>
            <a:endParaRPr lang="en-US" sz="1200">
              <a:latin typeface="Century Schoolbook"/>
              <a:ea typeface="Source Sans Pro"/>
            </a:endParaRPr>
          </a:p>
          <a:p>
            <a:pPr marL="0" indent="0">
              <a:buNone/>
            </a:pPr>
            <a:r>
              <a:rPr lang="en-US" sz="1200">
                <a:latin typeface="Century Schoolbook"/>
                <a:ea typeface="+mn-lt"/>
                <a:cs typeface="+mn-lt"/>
              </a:rPr>
              <a:t>3. Vee, S., G. Barclay, and N.H. Lents. 2022. The glow of the night: The tapetum lucidum as a co-adaptation for the inverted retina. </a:t>
            </a:r>
            <a:r>
              <a:rPr lang="en-US" sz="1200" err="1">
                <a:latin typeface="Century Schoolbook"/>
                <a:ea typeface="+mn-lt"/>
                <a:cs typeface="+mn-lt"/>
              </a:rPr>
              <a:t>BioEssays</a:t>
            </a:r>
            <a:r>
              <a:rPr lang="en-US" sz="1200">
                <a:latin typeface="Century Schoolbook"/>
                <a:ea typeface="+mn-lt"/>
                <a:cs typeface="+mn-lt"/>
              </a:rPr>
              <a:t> 44(10): e2200003</a:t>
            </a:r>
            <a:endParaRPr lang="en-US" sz="1200">
              <a:latin typeface="Century Schoolbook"/>
            </a:endParaRPr>
          </a:p>
          <a:p>
            <a:pPr marL="0" indent="0">
              <a:buNone/>
            </a:pPr>
            <a:r>
              <a:rPr lang="en-US" sz="1200">
                <a:ea typeface="+mn-lt"/>
                <a:cs typeface="+mn-lt"/>
              </a:rPr>
              <a:t>4. Newman, B. A., &amp; Hammond, B. R. (2025). Potential Spectral Tuning of the Tapetum Lucidum in a Broadly Distributed Ungulate. </a:t>
            </a:r>
            <a:r>
              <a:rPr lang="en-US" sz="1200" i="1">
                <a:ea typeface="+mn-lt"/>
                <a:cs typeface="+mn-lt"/>
              </a:rPr>
              <a:t>Journal of Experimental Zoology Part A: Ecological and Integrative Physiology</a:t>
            </a:r>
            <a:r>
              <a:rPr lang="en-US" sz="1200">
                <a:ea typeface="+mn-lt"/>
                <a:cs typeface="+mn-lt"/>
              </a:rPr>
              <a:t>, </a:t>
            </a:r>
            <a:r>
              <a:rPr lang="en-US" sz="1200" i="1">
                <a:ea typeface="+mn-lt"/>
                <a:cs typeface="+mn-lt"/>
              </a:rPr>
              <a:t>343</a:t>
            </a:r>
            <a:r>
              <a:rPr lang="en-US" sz="1200">
                <a:ea typeface="+mn-lt"/>
                <a:cs typeface="+mn-lt"/>
              </a:rPr>
              <a:t>(8), 905-910. </a:t>
            </a:r>
            <a:r>
              <a:rPr lang="en-US" sz="1200">
                <a:ea typeface="+mn-lt"/>
                <a:cs typeface="+mn-lt"/>
                <a:hlinkClick r:id="rId4">
                  <a:extLst>
                    <a:ext uri="{A12FA001-AC4F-418D-AE19-62706E023703}">
                      <ahyp:hlinkClr xmlns:ahyp="http://schemas.microsoft.com/office/drawing/2018/hyperlinkcolor" val="tx"/>
                    </a:ext>
                  </a:extLst>
                </a:hlinkClick>
              </a:rPr>
              <a:t>https://doi.org/10.1002/jez.70007</a:t>
            </a:r>
            <a:r>
              <a:rPr lang="en-US" sz="1200">
                <a:ea typeface="+mn-lt"/>
                <a:cs typeface="+mn-lt"/>
              </a:rPr>
              <a:t> </a:t>
            </a:r>
            <a:endParaRPr lang="en-US" sz="1200">
              <a:latin typeface="Century Schoolbook"/>
            </a:endParaRPr>
          </a:p>
          <a:p>
            <a:pPr marL="0" indent="0">
              <a:buNone/>
            </a:pPr>
            <a:r>
              <a:rPr lang="en-US" sz="1200">
                <a:ea typeface="+mn-lt"/>
                <a:cs typeface="+mn-lt"/>
              </a:rPr>
              <a:t>5. Schapker, N. M. (2025). Primate assessment of risk during arboreal locomotion (Doctoral dissertation, Kent State University)</a:t>
            </a:r>
          </a:p>
          <a:p>
            <a:pPr marL="0" indent="0">
              <a:buNone/>
            </a:pPr>
            <a:r>
              <a:rPr lang="en-US" sz="1200">
                <a:ea typeface="+mn-lt"/>
                <a:cs typeface="+mn-lt"/>
              </a:rPr>
              <a:t>6. Schwab, Ivan R et al. “Evolution of the tapetum.” </a:t>
            </a:r>
            <a:r>
              <a:rPr lang="en-US" sz="1200" i="1">
                <a:ea typeface="+mn-lt"/>
                <a:cs typeface="+mn-lt"/>
              </a:rPr>
              <a:t>Transactions of the American Ophthalmological Society</a:t>
            </a:r>
            <a:r>
              <a:rPr lang="en-US" sz="1200">
                <a:ea typeface="+mn-lt"/>
                <a:cs typeface="+mn-lt"/>
              </a:rPr>
              <a:t> vol. 100 (2002): 187-99; discussion 199-200.</a:t>
            </a:r>
            <a:endParaRPr lang="en-US" sz="1200"/>
          </a:p>
          <a:p>
            <a:pPr marL="0" indent="0">
              <a:buNone/>
            </a:pPr>
            <a:r>
              <a:rPr lang="en-US" sz="1200">
                <a:ea typeface="+mn-lt"/>
                <a:cs typeface="+mn-lt"/>
              </a:rPr>
              <a:t>7. Finnegan, N., M. Lima, M. G., &amp; Lynch, J. W. (2025). Mitochondrial DNA for Phylogeny Building: Assessing Individual and Grouped </a:t>
            </a:r>
            <a:r>
              <a:rPr lang="en-US" sz="1200" err="1">
                <a:ea typeface="+mn-lt"/>
                <a:cs typeface="+mn-lt"/>
              </a:rPr>
              <a:t>mtGenes</a:t>
            </a:r>
            <a:r>
              <a:rPr lang="en-US" sz="1200">
                <a:ea typeface="+mn-lt"/>
                <a:cs typeface="+mn-lt"/>
              </a:rPr>
              <a:t> as Proxies for the </a:t>
            </a:r>
            <a:r>
              <a:rPr lang="en-US" sz="1200" err="1">
                <a:ea typeface="+mn-lt"/>
                <a:cs typeface="+mn-lt"/>
              </a:rPr>
              <a:t>mtGenome</a:t>
            </a:r>
            <a:r>
              <a:rPr lang="en-US" sz="1200">
                <a:ea typeface="+mn-lt"/>
                <a:cs typeface="+mn-lt"/>
              </a:rPr>
              <a:t> in Platyrrhines. American Journal of Primatology, 87(3), e70017. </a:t>
            </a:r>
            <a:r>
              <a:rPr lang="en-US" sz="1200">
                <a:ea typeface="+mn-lt"/>
                <a:cs typeface="+mn-lt"/>
                <a:hlinkClick r:id="rId5">
                  <a:extLst>
                    <a:ext uri="{A12FA001-AC4F-418D-AE19-62706E023703}">
                      <ahyp:hlinkClr xmlns:ahyp="http://schemas.microsoft.com/office/drawing/2018/hyperlinkcolor" val="tx"/>
                    </a:ext>
                  </a:extLst>
                </a:hlinkClick>
              </a:rPr>
              <a:t>https://doi.org/10.1002/ajp.70017</a:t>
            </a:r>
            <a:r>
              <a:rPr lang="en-US" sz="1200">
                <a:ea typeface="+mn-lt"/>
                <a:cs typeface="+mn-lt"/>
              </a:rPr>
              <a:t> </a:t>
            </a:r>
            <a:endParaRPr lang="en-US"/>
          </a:p>
          <a:p>
            <a:pPr marL="0" indent="0">
              <a:buNone/>
            </a:pPr>
            <a:r>
              <a:rPr lang="en-US" sz="1200">
                <a:ea typeface="+mn-lt"/>
                <a:cs typeface="+mn-lt"/>
              </a:rPr>
              <a:t>8. Zueva, L., Zayas-Santiago, A., Rojas, L., Sanabria, P., Alves, J., </a:t>
            </a:r>
            <a:r>
              <a:rPr lang="en-US" sz="1200" err="1">
                <a:ea typeface="+mn-lt"/>
                <a:cs typeface="+mn-lt"/>
              </a:rPr>
              <a:t>Tsytsarev</a:t>
            </a:r>
            <a:r>
              <a:rPr lang="en-US" sz="1200">
                <a:ea typeface="+mn-lt"/>
                <a:cs typeface="+mn-lt"/>
              </a:rPr>
              <a:t>, V., &amp; </a:t>
            </a:r>
            <a:r>
              <a:rPr lang="en-US" sz="1200" err="1">
                <a:ea typeface="+mn-lt"/>
                <a:cs typeface="+mn-lt"/>
              </a:rPr>
              <a:t>Inyushin</a:t>
            </a:r>
            <a:r>
              <a:rPr lang="en-US" sz="1200">
                <a:ea typeface="+mn-lt"/>
                <a:cs typeface="+mn-lt"/>
              </a:rPr>
              <a:t>, M. (2022). Multilayer subwavelength gratings or sandwiches with periodic structure shape light reflection in the tapetum lucidum of taxonomically diverse vertebrate animals. </a:t>
            </a:r>
            <a:r>
              <a:rPr lang="en-US" sz="1200" i="1">
                <a:ea typeface="+mn-lt"/>
                <a:cs typeface="+mn-lt"/>
              </a:rPr>
              <a:t>Journal of </a:t>
            </a:r>
            <a:r>
              <a:rPr lang="en-US" sz="1200" i="1" err="1">
                <a:ea typeface="+mn-lt"/>
                <a:cs typeface="+mn-lt"/>
              </a:rPr>
              <a:t>Biophotonics</a:t>
            </a:r>
            <a:r>
              <a:rPr lang="en-US" sz="1200">
                <a:ea typeface="+mn-lt"/>
                <a:cs typeface="+mn-lt"/>
              </a:rPr>
              <a:t>, 15(6), e202200002. </a:t>
            </a:r>
            <a:r>
              <a:rPr lang="en-US" sz="1200">
                <a:ea typeface="+mn-lt"/>
                <a:cs typeface="+mn-lt"/>
                <a:hlinkClick r:id="rId6">
                  <a:extLst>
                    <a:ext uri="{A12FA001-AC4F-418D-AE19-62706E023703}">
                      <ahyp:hlinkClr xmlns:ahyp="http://schemas.microsoft.com/office/drawing/2018/hyperlinkcolor" val="tx"/>
                    </a:ext>
                  </a:extLst>
                </a:hlinkClick>
              </a:rPr>
              <a:t>https://doi.org/10.1002/jbio.202200002</a:t>
            </a:r>
            <a:r>
              <a:rPr lang="en-US" sz="1200">
                <a:ea typeface="+mn-lt"/>
                <a:cs typeface="+mn-lt"/>
              </a:rPr>
              <a:t> </a:t>
            </a:r>
            <a:endParaRPr lang="en-US" sz="1200" b="1">
              <a:latin typeface="Century Schoolbook"/>
              <a:ea typeface="Open Sans"/>
              <a:cs typeface="Open Sans"/>
            </a:endParaRPr>
          </a:p>
          <a:p>
            <a:pPr marL="0" indent="0">
              <a:buNone/>
            </a:pPr>
            <a:r>
              <a:rPr lang="en-US" sz="1200" b="1">
                <a:latin typeface="Century Schoolbook"/>
                <a:ea typeface="Open Sans"/>
                <a:cs typeface="Open Sans"/>
              </a:rPr>
              <a:t>9. </a:t>
            </a:r>
            <a:r>
              <a:rPr lang="en-US" sz="1200">
                <a:ea typeface="+mn-lt"/>
                <a:cs typeface="+mn-lt"/>
              </a:rPr>
              <a:t>Poux, C., &amp; </a:t>
            </a:r>
            <a:r>
              <a:rPr lang="en-US" sz="1200" err="1">
                <a:ea typeface="+mn-lt"/>
                <a:cs typeface="+mn-lt"/>
              </a:rPr>
              <a:t>Douzery</a:t>
            </a:r>
            <a:r>
              <a:rPr lang="en-US" sz="1200">
                <a:ea typeface="+mn-lt"/>
                <a:cs typeface="+mn-lt"/>
              </a:rPr>
              <a:t>, J. P. (2004). Primate phylogeny, evolutionary rate variations, and divergence times: A contribution from the nuclear gene IRBP. </a:t>
            </a:r>
            <a:r>
              <a:rPr lang="en-US" sz="1200" i="1">
                <a:ea typeface="+mn-lt"/>
                <a:cs typeface="+mn-lt"/>
              </a:rPr>
              <a:t>American Journal of Physical Anthropology</a:t>
            </a:r>
            <a:r>
              <a:rPr lang="en-US" sz="1200">
                <a:ea typeface="+mn-lt"/>
                <a:cs typeface="+mn-lt"/>
              </a:rPr>
              <a:t>, </a:t>
            </a:r>
            <a:r>
              <a:rPr lang="en-US" sz="1200" i="1">
                <a:ea typeface="+mn-lt"/>
                <a:cs typeface="+mn-lt"/>
              </a:rPr>
              <a:t>124</a:t>
            </a:r>
            <a:r>
              <a:rPr lang="en-US" sz="1200">
                <a:ea typeface="+mn-lt"/>
                <a:cs typeface="+mn-lt"/>
              </a:rPr>
              <a:t>(1), 01-16. </a:t>
            </a:r>
            <a:r>
              <a:rPr lang="en-US" sz="1200">
                <a:ea typeface="+mn-lt"/>
                <a:cs typeface="+mn-lt"/>
                <a:hlinkClick r:id="rId7">
                  <a:extLst>
                    <a:ext uri="{A12FA001-AC4F-418D-AE19-62706E023703}">
                      <ahyp:hlinkClr xmlns:ahyp="http://schemas.microsoft.com/office/drawing/2018/hyperlinkcolor" val="tx"/>
                    </a:ext>
                  </a:extLst>
                </a:hlinkClick>
              </a:rPr>
              <a:t>https://doi.org/10.1002/ajpa.10322</a:t>
            </a:r>
            <a:r>
              <a:rPr lang="en-US" sz="1200">
                <a:ea typeface="+mn-lt"/>
                <a:cs typeface="+mn-lt"/>
              </a:rPr>
              <a:t> </a:t>
            </a:r>
          </a:p>
          <a:p>
            <a:pPr marL="0" indent="0">
              <a:buNone/>
            </a:pPr>
            <a:r>
              <a:rPr lang="en-US" sz="1200">
                <a:ea typeface="+mn-lt"/>
                <a:cs typeface="+mn-lt"/>
              </a:rPr>
              <a:t>10. Zeng, S., Zhang, T., Madigan, M. C., Fernando, N., Zhou, F., Pierce, M., Chen, Y., Huang, L., Natoli, R., Gillies, M. C., &amp; Zhu, L. (2020). Interphotoreceptor Retinoid-Binding Protein (IRBP) in Retinal Health and Disease. Frontiers in Cellular Neuroscience, 14, 577935. </a:t>
            </a:r>
            <a:r>
              <a:rPr lang="en-US" sz="1200">
                <a:ea typeface="+mn-lt"/>
                <a:cs typeface="+mn-lt"/>
                <a:hlinkClick r:id="rId8">
                  <a:extLst>
                    <a:ext uri="{A12FA001-AC4F-418D-AE19-62706E023703}">
                      <ahyp:hlinkClr xmlns:ahyp="http://schemas.microsoft.com/office/drawing/2018/hyperlinkcolor" val="tx"/>
                    </a:ext>
                  </a:extLst>
                </a:hlinkClick>
              </a:rPr>
              <a:t>https://doi.org/10.3389/fncel.2020.577935</a:t>
            </a:r>
            <a:endParaRPr lang="en-US" sz="1200">
              <a:latin typeface="Century Schoolbook"/>
              <a:ea typeface="Open Sans"/>
              <a:cs typeface="Open Sans"/>
            </a:endParaRPr>
          </a:p>
          <a:p>
            <a:pPr marL="342900" indent="-342900">
              <a:buAutoNum type="arabicPeriod"/>
            </a:pPr>
            <a:endParaRPr lang="en-US" sz="1200">
              <a:latin typeface="Century Schoolbook"/>
              <a:ea typeface="Open Sans"/>
              <a:cs typeface="Open Sans"/>
            </a:endParaRPr>
          </a:p>
          <a:p>
            <a:pPr marL="342900" indent="-342900">
              <a:buAutoNum type="arabicPeriod"/>
            </a:pPr>
            <a:endParaRPr lang="en-US" sz="1200">
              <a:latin typeface="Century Schoolbook"/>
              <a:ea typeface="Open Sans"/>
              <a:cs typeface="Open Sans"/>
            </a:endParaRPr>
          </a:p>
          <a:p>
            <a:pPr marL="228600" indent="-228600">
              <a:buAutoNum type="arabicPeriod"/>
            </a:pPr>
            <a:endParaRPr lang="en-US" sz="1100">
              <a:solidFill>
                <a:srgbClr val="FFFFFF"/>
              </a:solidFill>
              <a:latin typeface="Century Schoolbook"/>
              <a:ea typeface="Open Sans"/>
              <a:cs typeface="Open Sans"/>
            </a:endParaRPr>
          </a:p>
          <a:p>
            <a:pPr marL="228600" indent="-228600">
              <a:buAutoNum type="arabicPeriod"/>
            </a:pPr>
            <a:endParaRPr lang="en-US" sz="1100" b="1">
              <a:solidFill>
                <a:srgbClr val="123D80"/>
              </a:solidFill>
              <a:latin typeface="Open Sans"/>
              <a:ea typeface="Open Sans"/>
              <a:cs typeface="Open Sans"/>
            </a:endParaRPr>
          </a:p>
        </p:txBody>
      </p:sp>
    </p:spTree>
    <p:extLst>
      <p:ext uri="{BB962C8B-B14F-4D97-AF65-F5344CB8AC3E}">
        <p14:creationId xmlns:p14="http://schemas.microsoft.com/office/powerpoint/2010/main" val="842081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8D3F-BF6B-D542-CF9E-97ACD9885AF4}"/>
              </a:ext>
            </a:extLst>
          </p:cNvPr>
          <p:cNvSpPr>
            <a:spLocks noGrp="1"/>
          </p:cNvSpPr>
          <p:nvPr>
            <p:ph type="title"/>
          </p:nvPr>
        </p:nvSpPr>
        <p:spPr>
          <a:xfrm>
            <a:off x="1261872" y="365760"/>
            <a:ext cx="9692640" cy="693905"/>
          </a:xfrm>
        </p:spPr>
        <p:txBody>
          <a:bodyPr>
            <a:normAutofit fontScale="90000"/>
          </a:bodyPr>
          <a:lstStyle/>
          <a:p>
            <a:r>
              <a:rPr lang="en-US"/>
              <a:t>What Are We talking about?</a:t>
            </a:r>
          </a:p>
        </p:txBody>
      </p:sp>
      <p:sp>
        <p:nvSpPr>
          <p:cNvPr id="3" name="Content Placeholder 2">
            <a:extLst>
              <a:ext uri="{FF2B5EF4-FFF2-40B4-BE49-F238E27FC236}">
                <a16:creationId xmlns:a16="http://schemas.microsoft.com/office/drawing/2014/main" id="{3FDF4BA3-651C-51DA-D5C4-BDDB3745610C}"/>
              </a:ext>
            </a:extLst>
          </p:cNvPr>
          <p:cNvSpPr>
            <a:spLocks noGrp="1"/>
          </p:cNvSpPr>
          <p:nvPr>
            <p:ph idx="1"/>
          </p:nvPr>
        </p:nvSpPr>
        <p:spPr>
          <a:xfrm>
            <a:off x="1261872" y="1217195"/>
            <a:ext cx="9788491" cy="1774574"/>
          </a:xfrm>
        </p:spPr>
        <p:txBody>
          <a:bodyPr vert="horz" lIns="91440" tIns="45720" rIns="91440" bIns="45720" rtlCol="0" anchor="t">
            <a:noAutofit/>
          </a:bodyPr>
          <a:lstStyle/>
          <a:p>
            <a:r>
              <a:rPr lang="en-US" sz="2400">
                <a:ea typeface="+mn-lt"/>
                <a:cs typeface="+mn-lt"/>
              </a:rPr>
              <a:t>Tapetum lucidum is a reflective layer of tissue behind the retina that reflects light back through the retina to improve night vision.</a:t>
            </a:r>
          </a:p>
          <a:p>
            <a:r>
              <a:rPr lang="en-US" sz="2400">
                <a:ea typeface="+mn-lt"/>
                <a:cs typeface="+mn-lt"/>
              </a:rPr>
              <a:t>This creates the reflecting-eye effect that allows us to see them in the dark...and for them to see us.</a:t>
            </a:r>
          </a:p>
        </p:txBody>
      </p:sp>
      <p:pic>
        <p:nvPicPr>
          <p:cNvPr id="4" name="Picture 3" descr="Diagram of a diagram of a body and body&#10;&#10;AI-generated content may be incorrect.">
            <a:extLst>
              <a:ext uri="{FF2B5EF4-FFF2-40B4-BE49-F238E27FC236}">
                <a16:creationId xmlns:a16="http://schemas.microsoft.com/office/drawing/2014/main" id="{039188C5-8336-1758-C7FB-D343B0C8B431}"/>
              </a:ext>
            </a:extLst>
          </p:cNvPr>
          <p:cNvPicPr>
            <a:picLocks noChangeAspect="1"/>
          </p:cNvPicPr>
          <p:nvPr/>
        </p:nvPicPr>
        <p:blipFill>
          <a:blip r:embed="rId2"/>
          <a:stretch>
            <a:fillRect/>
          </a:stretch>
        </p:blipFill>
        <p:spPr>
          <a:xfrm>
            <a:off x="474108" y="3685424"/>
            <a:ext cx="5620297" cy="2831568"/>
          </a:xfrm>
          <a:prstGeom prst="rect">
            <a:avLst/>
          </a:prstGeom>
        </p:spPr>
      </p:pic>
      <p:sp>
        <p:nvSpPr>
          <p:cNvPr id="5" name="TextBox 4">
            <a:extLst>
              <a:ext uri="{FF2B5EF4-FFF2-40B4-BE49-F238E27FC236}">
                <a16:creationId xmlns:a16="http://schemas.microsoft.com/office/drawing/2014/main" id="{E7B8049B-8AA7-61E2-B0A5-37FBEB4E8618}"/>
              </a:ext>
            </a:extLst>
          </p:cNvPr>
          <p:cNvSpPr txBox="1"/>
          <p:nvPr/>
        </p:nvSpPr>
        <p:spPr>
          <a:xfrm>
            <a:off x="479986" y="6511735"/>
            <a:ext cx="424647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Merriweather Sans"/>
              </a:rPr>
              <a:t>Diagram of a verted and inverted retina</a:t>
            </a:r>
            <a:r>
              <a:rPr lang="en-US" sz="1200" baseline="30000">
                <a:latin typeface="Merriweather Sans"/>
              </a:rPr>
              <a:t>1</a:t>
            </a:r>
            <a:endParaRPr lang="en-US" baseline="30000"/>
          </a:p>
        </p:txBody>
      </p:sp>
      <p:pic>
        <p:nvPicPr>
          <p:cNvPr id="6" name="Picture 5" descr="A close-up of several images&#10;&#10;AI-generated content may be incorrect.">
            <a:extLst>
              <a:ext uri="{FF2B5EF4-FFF2-40B4-BE49-F238E27FC236}">
                <a16:creationId xmlns:a16="http://schemas.microsoft.com/office/drawing/2014/main" id="{73BB0DB3-B547-486E-F062-325A4827C035}"/>
              </a:ext>
            </a:extLst>
          </p:cNvPr>
          <p:cNvPicPr>
            <a:picLocks noChangeAspect="1"/>
          </p:cNvPicPr>
          <p:nvPr/>
        </p:nvPicPr>
        <p:blipFill>
          <a:blip r:embed="rId3"/>
          <a:srcRect l="-103" t="-229" r="58678" b="-1087"/>
          <a:stretch>
            <a:fillRect/>
          </a:stretch>
        </p:blipFill>
        <p:spPr>
          <a:xfrm>
            <a:off x="6293017" y="3685424"/>
            <a:ext cx="3827957" cy="2379938"/>
          </a:xfrm>
          <a:prstGeom prst="rect">
            <a:avLst/>
          </a:prstGeom>
        </p:spPr>
      </p:pic>
      <p:sp>
        <p:nvSpPr>
          <p:cNvPr id="7" name="TextBox 6">
            <a:extLst>
              <a:ext uri="{FF2B5EF4-FFF2-40B4-BE49-F238E27FC236}">
                <a16:creationId xmlns:a16="http://schemas.microsoft.com/office/drawing/2014/main" id="{F1450AF6-A2C8-F7DE-2A38-48A7A4D15F3D}"/>
              </a:ext>
            </a:extLst>
          </p:cNvPr>
          <p:cNvSpPr txBox="1"/>
          <p:nvPr/>
        </p:nvSpPr>
        <p:spPr>
          <a:xfrm>
            <a:off x="6298895" y="6026827"/>
            <a:ext cx="475908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Merriweather Sans"/>
              </a:rPr>
              <a:t>Diagram of </a:t>
            </a:r>
            <a:r>
              <a:rPr lang="en-US" sz="1200">
                <a:ea typeface="+mn-lt"/>
                <a:cs typeface="+mn-lt"/>
              </a:rPr>
              <a:t>tapetum lucidum </a:t>
            </a:r>
            <a:r>
              <a:rPr lang="en-US" sz="1200" err="1">
                <a:ea typeface="+mn-lt"/>
                <a:cs typeface="+mn-lt"/>
              </a:rPr>
              <a:t>cellulosum</a:t>
            </a:r>
            <a:r>
              <a:rPr lang="en-US" sz="1200">
                <a:ea typeface="+mn-lt"/>
                <a:cs typeface="+mn-lt"/>
              </a:rPr>
              <a:t> found in carnivores including lower primates: retina, retinal pigment epithelium (RPE), choriocapillaris (CC), and choroid</a:t>
            </a:r>
            <a:r>
              <a:rPr lang="en-US" sz="1200" baseline="30000">
                <a:ea typeface="+mn-lt"/>
                <a:cs typeface="+mn-lt"/>
              </a:rPr>
              <a:t>8</a:t>
            </a:r>
            <a:r>
              <a:rPr lang="en-US" sz="1200">
                <a:ea typeface="+mn-lt"/>
                <a:cs typeface="+mn-lt"/>
              </a:rPr>
              <a:t>.</a:t>
            </a:r>
            <a:endParaRPr lang="en-US" sz="1200" baseline="30000">
              <a:latin typeface="Merriweather Sans"/>
            </a:endParaRPr>
          </a:p>
        </p:txBody>
      </p:sp>
      <p:sp>
        <p:nvSpPr>
          <p:cNvPr id="9" name="TextBox 8">
            <a:extLst>
              <a:ext uri="{FF2B5EF4-FFF2-40B4-BE49-F238E27FC236}">
                <a16:creationId xmlns:a16="http://schemas.microsoft.com/office/drawing/2014/main" id="{AB1C7DB2-A5BE-8982-1E5C-61AF17FBBEB0}"/>
              </a:ext>
            </a:extLst>
          </p:cNvPr>
          <p:cNvSpPr txBox="1"/>
          <p:nvPr/>
        </p:nvSpPr>
        <p:spPr>
          <a:xfrm>
            <a:off x="10136603" y="4461262"/>
            <a:ext cx="921380" cy="1569660"/>
          </a:xfrm>
          <a:prstGeom prst="rect">
            <a:avLst/>
          </a:prstGeom>
          <a:solidFill>
            <a:schemeClr val="tx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chemeClr val="bg1"/>
                </a:solidFill>
                <a:latin typeface="Merriweather Sans"/>
              </a:rPr>
              <a:t>Retina</a:t>
            </a:r>
          </a:p>
          <a:p>
            <a:endParaRPr lang="en-US" sz="1200">
              <a:solidFill>
                <a:schemeClr val="bg1"/>
              </a:solidFill>
              <a:latin typeface="Merriweather Sans"/>
            </a:endParaRPr>
          </a:p>
          <a:p>
            <a:endParaRPr lang="en-US" sz="1200">
              <a:solidFill>
                <a:schemeClr val="bg1"/>
              </a:solidFill>
              <a:latin typeface="Merriweather Sans"/>
            </a:endParaRPr>
          </a:p>
          <a:p>
            <a:endParaRPr lang="en-US" sz="1200">
              <a:solidFill>
                <a:schemeClr val="bg1"/>
              </a:solidFill>
              <a:latin typeface="Merriweather Sans"/>
            </a:endParaRPr>
          </a:p>
          <a:p>
            <a:r>
              <a:rPr lang="en-US" sz="1200">
                <a:solidFill>
                  <a:schemeClr val="bg1"/>
                </a:solidFill>
                <a:latin typeface="Merriweather Sans"/>
              </a:rPr>
              <a:t>RPE &amp; CC</a:t>
            </a:r>
          </a:p>
          <a:p>
            <a:endParaRPr lang="en-US" sz="1200">
              <a:solidFill>
                <a:schemeClr val="bg1"/>
              </a:solidFill>
              <a:latin typeface="Merriweather Sans"/>
            </a:endParaRPr>
          </a:p>
          <a:p>
            <a:r>
              <a:rPr lang="en-US" sz="1200">
                <a:solidFill>
                  <a:schemeClr val="bg1"/>
                </a:solidFill>
                <a:latin typeface="Merriweather Sans"/>
              </a:rPr>
              <a:t>Choroid</a:t>
            </a:r>
          </a:p>
          <a:p>
            <a:endParaRPr lang="en-US" sz="1200">
              <a:latin typeface="Merriweather Sans"/>
            </a:endParaRPr>
          </a:p>
        </p:txBody>
      </p:sp>
    </p:spTree>
    <p:extLst>
      <p:ext uri="{BB962C8B-B14F-4D97-AF65-F5344CB8AC3E}">
        <p14:creationId xmlns:p14="http://schemas.microsoft.com/office/powerpoint/2010/main" val="34689906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82D516-D400-627A-AEF0-BFA6A09048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FAAD48-E5C1-4CB9-6578-3338E48D0B4F}"/>
              </a:ext>
            </a:extLst>
          </p:cNvPr>
          <p:cNvSpPr>
            <a:spLocks noGrp="1"/>
          </p:cNvSpPr>
          <p:nvPr>
            <p:ph type="title"/>
          </p:nvPr>
        </p:nvSpPr>
        <p:spPr>
          <a:xfrm>
            <a:off x="900925" y="365760"/>
            <a:ext cx="10053587" cy="663826"/>
          </a:xfrm>
        </p:spPr>
        <p:txBody>
          <a:bodyPr>
            <a:normAutofit/>
          </a:bodyPr>
          <a:lstStyle/>
          <a:p>
            <a:r>
              <a:rPr lang="en-US" sz="2400"/>
              <a:t>References </a:t>
            </a:r>
            <a:r>
              <a:rPr lang="en-US" sz="1800"/>
              <a:t>(continued)</a:t>
            </a:r>
            <a:r>
              <a:rPr lang="en-US" sz="2400"/>
              <a:t> -</a:t>
            </a:r>
          </a:p>
        </p:txBody>
      </p:sp>
      <p:sp>
        <p:nvSpPr>
          <p:cNvPr id="3" name="Content Placeholder 2">
            <a:extLst>
              <a:ext uri="{FF2B5EF4-FFF2-40B4-BE49-F238E27FC236}">
                <a16:creationId xmlns:a16="http://schemas.microsoft.com/office/drawing/2014/main" id="{2FECCAEA-34A0-0324-42B4-D7CE0B07E43F}"/>
              </a:ext>
            </a:extLst>
          </p:cNvPr>
          <p:cNvSpPr>
            <a:spLocks noGrp="1"/>
          </p:cNvSpPr>
          <p:nvPr>
            <p:ph idx="1"/>
          </p:nvPr>
        </p:nvSpPr>
        <p:spPr>
          <a:xfrm>
            <a:off x="897097" y="1036722"/>
            <a:ext cx="10393898" cy="5462069"/>
          </a:xfrm>
        </p:spPr>
        <p:txBody>
          <a:bodyPr vert="horz" lIns="91440" tIns="45720" rIns="91440" bIns="45720" rtlCol="0" anchor="t">
            <a:normAutofit lnSpcReduction="10000"/>
          </a:bodyPr>
          <a:lstStyle/>
          <a:p>
            <a:pPr marL="0" indent="0">
              <a:buNone/>
            </a:pPr>
            <a:r>
              <a:rPr lang="en-US" sz="1200"/>
              <a:t>11. Von </a:t>
            </a:r>
            <a:r>
              <a:rPr lang="en-US" sz="1200" err="1"/>
              <a:t>Dornum</a:t>
            </a:r>
            <a:r>
              <a:rPr lang="en-US" sz="1200"/>
              <a:t>, M., &amp; Ruvolo, M. (1999). Phylogenetic Relationships of the New World Monkeys (Primates, </a:t>
            </a:r>
            <a:r>
              <a:rPr lang="en-US" sz="1200" err="1"/>
              <a:t>Platyrrhini</a:t>
            </a:r>
            <a:r>
              <a:rPr lang="en-US" sz="1200"/>
              <a:t>) Based on Nuclear G6PD DNA Sequences. Molecular Phylogenetics and Evolution, 11(3), 459-476. </a:t>
            </a:r>
            <a:r>
              <a:rPr lang="en-US" sz="1200">
                <a:hlinkClick r:id="rId2">
                  <a:extLst>
                    <a:ext uri="{A12FA001-AC4F-418D-AE19-62706E023703}">
                      <ahyp:hlinkClr xmlns:ahyp="http://schemas.microsoft.com/office/drawing/2018/hyperlinkcolor" val="tx"/>
                    </a:ext>
                  </a:extLst>
                </a:hlinkClick>
              </a:rPr>
              <a:t>https://doi.org/10.1006/mpev.1998.0582</a:t>
            </a:r>
            <a:r>
              <a:rPr lang="en-US" sz="1200"/>
              <a:t> </a:t>
            </a:r>
          </a:p>
          <a:p>
            <a:pPr marL="0" indent="0">
              <a:buNone/>
            </a:pPr>
            <a:r>
              <a:rPr lang="en-US" sz="1200"/>
              <a:t>12. Tang, B. L. (2019). Neuroprotection by glucose-6-phosphate dehydrogenase and the pentose phosphate pathway. Journal of Cellular Biochemistry, 120(9), 14285-14295. </a:t>
            </a:r>
            <a:r>
              <a:rPr lang="en-US" sz="1200">
                <a:hlinkClick r:id="rId3">
                  <a:extLst>
                    <a:ext uri="{A12FA001-AC4F-418D-AE19-62706E023703}">
                      <ahyp:hlinkClr xmlns:ahyp="http://schemas.microsoft.com/office/drawing/2018/hyperlinkcolor" val="tx"/>
                    </a:ext>
                  </a:extLst>
                </a:hlinkClick>
              </a:rPr>
              <a:t>https://doi.org/10.1002/jcb.29004</a:t>
            </a:r>
            <a:r>
              <a:rPr lang="en-US" sz="1200"/>
              <a:t> </a:t>
            </a:r>
          </a:p>
          <a:p>
            <a:pPr marL="0" indent="0">
              <a:buNone/>
            </a:pPr>
            <a:r>
              <a:rPr lang="en-US" sz="1200"/>
              <a:t>13.</a:t>
            </a:r>
            <a:r>
              <a:rPr lang="en-US" sz="1200">
                <a:ea typeface="+mn-lt"/>
                <a:cs typeface="+mn-lt"/>
              </a:rPr>
              <a:t> Ollivier, F. J., Samuelson, D. A., Brooks, D. E., Lewis, P. A., Kallberg, M. E., &amp; Komáromy, A. M. (2004). Comparative morphology of the tapetum lucidum (among selected species). </a:t>
            </a:r>
            <a:r>
              <a:rPr lang="en-US" sz="1200" i="1">
                <a:ea typeface="+mn-lt"/>
                <a:cs typeface="+mn-lt"/>
              </a:rPr>
              <a:t>Veterinary Ophthalmology</a:t>
            </a:r>
            <a:r>
              <a:rPr lang="en-US" sz="1200">
                <a:ea typeface="+mn-lt"/>
                <a:cs typeface="+mn-lt"/>
              </a:rPr>
              <a:t>, </a:t>
            </a:r>
            <a:r>
              <a:rPr lang="en-US" sz="1200" i="1">
                <a:ea typeface="+mn-lt"/>
                <a:cs typeface="+mn-lt"/>
              </a:rPr>
              <a:t>7</a:t>
            </a:r>
            <a:r>
              <a:rPr lang="en-US" sz="1200">
                <a:ea typeface="+mn-lt"/>
                <a:cs typeface="+mn-lt"/>
              </a:rPr>
              <a:t>(1), 11-22. </a:t>
            </a:r>
            <a:r>
              <a:rPr lang="en-US" sz="1200">
                <a:ea typeface="+mn-lt"/>
                <a:cs typeface="+mn-lt"/>
                <a:hlinkClick r:id="rId4">
                  <a:extLst>
                    <a:ext uri="{A12FA001-AC4F-418D-AE19-62706E023703}">
                      <ahyp:hlinkClr xmlns:ahyp="http://schemas.microsoft.com/office/drawing/2018/hyperlinkcolor" val="tx"/>
                    </a:ext>
                  </a:extLst>
                </a:hlinkClick>
              </a:rPr>
              <a:t>https://doi.org/10.1111/j.1463-5224.2004.00318.x</a:t>
            </a:r>
            <a:r>
              <a:rPr lang="en-US" sz="1200">
                <a:ea typeface="+mn-lt"/>
                <a:cs typeface="+mn-lt"/>
              </a:rPr>
              <a:t> </a:t>
            </a:r>
          </a:p>
          <a:p>
            <a:pPr marL="0" indent="0">
              <a:buNone/>
            </a:pPr>
            <a:r>
              <a:rPr lang="en-US" sz="1200"/>
              <a:t>14. Munds, R. A., Titus, C. L., Eggert, L. S., &amp; Blomquist, G. E. (2018). Using a multi-gene approach to infer the complicated phylogeny and evolutionary history of lorises (Order Primates: Family </a:t>
            </a:r>
            <a:r>
              <a:rPr lang="en-US" sz="1200" err="1"/>
              <a:t>Lorisidae</a:t>
            </a:r>
            <a:r>
              <a:rPr lang="en-US" sz="1200"/>
              <a:t>). Molecular Phylogenetics and Evolution, 127, 556-567. </a:t>
            </a:r>
            <a:r>
              <a:rPr lang="en-US" sz="1200">
                <a:hlinkClick r:id="rId5">
                  <a:extLst>
                    <a:ext uri="{A12FA001-AC4F-418D-AE19-62706E023703}">
                      <ahyp:hlinkClr xmlns:ahyp="http://schemas.microsoft.com/office/drawing/2018/hyperlinkcolor" val="tx"/>
                    </a:ext>
                  </a:extLst>
                </a:hlinkClick>
              </a:rPr>
              <a:t>https://doi.org/10.1016/j.ympev.2018.05.025</a:t>
            </a:r>
            <a:endParaRPr lang="en-US" sz="1200"/>
          </a:p>
          <a:p>
            <a:pPr marL="0" indent="0">
              <a:buFont typeface="Arial" pitchFamily="34" charset="0"/>
              <a:buNone/>
            </a:pPr>
            <a:r>
              <a:rPr lang="en-US" sz="1200">
                <a:ea typeface="Open Sans"/>
                <a:cs typeface="Open Sans"/>
              </a:rPr>
              <a:t>15. </a:t>
            </a:r>
            <a:r>
              <a:rPr lang="en-US" sz="1200">
                <a:ea typeface="+mn-lt"/>
                <a:cs typeface="+mn-lt"/>
              </a:rPr>
              <a:t>Wolf Horrell, E. M., Boulanger, M. C., &amp; A., J. (2016). Melanocortin 1 Receptor: Structure, Function, and Regulation. Frontiers in Genetics, 7, 187214. </a:t>
            </a:r>
            <a:r>
              <a:rPr lang="en-US" sz="1200">
                <a:ea typeface="+mn-lt"/>
                <a:cs typeface="+mn-lt"/>
                <a:hlinkClick r:id="rId6">
                  <a:extLst>
                    <a:ext uri="{A12FA001-AC4F-418D-AE19-62706E023703}">
                      <ahyp:hlinkClr xmlns:ahyp="http://schemas.microsoft.com/office/drawing/2018/hyperlinkcolor" val="tx"/>
                    </a:ext>
                  </a:extLst>
                </a:hlinkClick>
              </a:rPr>
              <a:t>https://doi.org/10.3389/fgene.2016.00095</a:t>
            </a:r>
            <a:r>
              <a:rPr lang="en-US" sz="1200">
                <a:ea typeface="+mn-lt"/>
                <a:cs typeface="+mn-lt"/>
              </a:rPr>
              <a:t> </a:t>
            </a:r>
          </a:p>
          <a:p>
            <a:pPr marL="0" indent="0">
              <a:buNone/>
            </a:pPr>
            <a:r>
              <a:rPr lang="en-US" sz="1200">
                <a:latin typeface="Century Schoolbook" panose="02040604050505020304"/>
                <a:ea typeface="Open Sans"/>
                <a:cs typeface="Open Sans"/>
              </a:rPr>
              <a:t>16. </a:t>
            </a:r>
            <a:r>
              <a:rPr lang="en-US" sz="1200">
                <a:ea typeface="+mn-lt"/>
                <a:cs typeface="+mn-lt"/>
              </a:rPr>
              <a:t>Chen, X., Yao, L., Li, W., Ma, S., Yuan, X., Yang, Y., Yuan, Y., Liu, Y., Liu, L., Wang, H., Gellert, M., &amp; Yang, W. (2025). How RAG1/2 evolved from ancestral transposases to initiate V(D)J recombination without transposition. Proceedings of the National Academy of Sciences, 122(31), e2512362122. </a:t>
            </a:r>
            <a:r>
              <a:rPr lang="en-US" sz="1200">
                <a:ea typeface="+mn-lt"/>
                <a:cs typeface="+mn-lt"/>
                <a:hlinkClick r:id="rId7">
                  <a:extLst>
                    <a:ext uri="{A12FA001-AC4F-418D-AE19-62706E023703}">
                      <ahyp:hlinkClr xmlns:ahyp="http://schemas.microsoft.com/office/drawing/2018/hyperlinkcolor" val="tx"/>
                    </a:ext>
                  </a:extLst>
                </a:hlinkClick>
              </a:rPr>
              <a:t>https://doi.org/10.1073/pnas.2512362122</a:t>
            </a:r>
            <a:r>
              <a:rPr lang="en-US" sz="1200">
                <a:ea typeface="+mn-lt"/>
                <a:cs typeface="+mn-lt"/>
              </a:rPr>
              <a:t> </a:t>
            </a:r>
          </a:p>
          <a:p>
            <a:pPr>
              <a:buNone/>
            </a:pPr>
            <a:r>
              <a:rPr lang="en-US" sz="2400">
                <a:latin typeface="Century Schoolbook" panose="02040604050505020304"/>
                <a:ea typeface="Open Sans"/>
                <a:cs typeface="Open Sans"/>
              </a:rPr>
              <a:t>Reviews -</a:t>
            </a:r>
          </a:p>
          <a:p>
            <a:pPr marL="0" indent="0">
              <a:buNone/>
            </a:pPr>
            <a:r>
              <a:rPr lang="en-US" sz="1200">
                <a:latin typeface="Century Schoolbook" panose="02040604050505020304"/>
                <a:ea typeface="Open Sans"/>
                <a:cs typeface="Open Sans"/>
              </a:rPr>
              <a:t>17.</a:t>
            </a:r>
            <a:r>
              <a:rPr lang="en-US" sz="1200">
                <a:ea typeface="Open Sans"/>
                <a:cs typeface="Open Sans"/>
              </a:rPr>
              <a:t> </a:t>
            </a:r>
            <a:r>
              <a:rPr lang="en-US" sz="1200">
                <a:ea typeface="+mn-lt"/>
                <a:cs typeface="+mn-lt"/>
              </a:rPr>
              <a:t>Regan B. C., </a:t>
            </a:r>
            <a:r>
              <a:rPr lang="en-US" sz="1200" err="1">
                <a:ea typeface="+mn-lt"/>
                <a:cs typeface="+mn-lt"/>
              </a:rPr>
              <a:t>Julliot</a:t>
            </a:r>
            <a:r>
              <a:rPr lang="en-US" sz="1200">
                <a:ea typeface="+mn-lt"/>
                <a:cs typeface="+mn-lt"/>
              </a:rPr>
              <a:t> C., Simmen B., </a:t>
            </a:r>
            <a:r>
              <a:rPr lang="en-US" sz="1200" err="1">
                <a:ea typeface="+mn-lt"/>
                <a:cs typeface="+mn-lt"/>
              </a:rPr>
              <a:t>Viénot</a:t>
            </a:r>
            <a:r>
              <a:rPr lang="en-US" sz="1200">
                <a:ea typeface="+mn-lt"/>
                <a:cs typeface="+mn-lt"/>
              </a:rPr>
              <a:t> F., Charles–Dominique P. and Mollon J. D. 2001 Fruits, foliage and the evolution of primate </a:t>
            </a:r>
            <a:r>
              <a:rPr lang="en-US" sz="1200" err="1">
                <a:ea typeface="+mn-lt"/>
                <a:cs typeface="+mn-lt"/>
              </a:rPr>
              <a:t>colour</a:t>
            </a:r>
            <a:r>
              <a:rPr lang="en-US" sz="1200">
                <a:ea typeface="+mn-lt"/>
                <a:cs typeface="+mn-lt"/>
              </a:rPr>
              <a:t> </a:t>
            </a:r>
            <a:r>
              <a:rPr lang="en-US" sz="1200" err="1">
                <a:ea typeface="+mn-lt"/>
                <a:cs typeface="+mn-lt"/>
              </a:rPr>
              <a:t>visionPhil</a:t>
            </a:r>
            <a:r>
              <a:rPr lang="en-US" sz="1200">
                <a:ea typeface="+mn-lt"/>
                <a:cs typeface="+mn-lt"/>
              </a:rPr>
              <a:t>. Trans. R. Soc. Lond. B356229–283 </a:t>
            </a:r>
            <a:r>
              <a:rPr lang="en-US" sz="1200">
                <a:ea typeface="+mn-lt"/>
                <a:cs typeface="+mn-lt"/>
                <a:hlinkClick r:id="rId8">
                  <a:extLst>
                    <a:ext uri="{A12FA001-AC4F-418D-AE19-62706E023703}">
                      <ahyp:hlinkClr xmlns:ahyp="http://schemas.microsoft.com/office/drawing/2018/hyperlinkcolor" val="tx"/>
                    </a:ext>
                  </a:extLst>
                </a:hlinkClick>
              </a:rPr>
              <a:t>http://doi.org/10.1098/rstb.2000.0773</a:t>
            </a:r>
            <a:r>
              <a:rPr lang="en-US" sz="1200">
                <a:ea typeface="+mn-lt"/>
                <a:cs typeface="+mn-lt"/>
              </a:rPr>
              <a:t> </a:t>
            </a:r>
            <a:endParaRPr lang="en-US">
              <a:ea typeface="+mn-lt"/>
              <a:cs typeface="+mn-lt"/>
            </a:endParaRPr>
          </a:p>
          <a:p>
            <a:pPr marL="0" indent="0">
              <a:buNone/>
            </a:pPr>
            <a:r>
              <a:rPr lang="en-US" sz="1200">
                <a:latin typeface="Century Schoolbook" panose="02040604050505020304"/>
                <a:ea typeface="Open Sans"/>
                <a:cs typeface="Open Sans"/>
              </a:rPr>
              <a:t>18. </a:t>
            </a:r>
            <a:r>
              <a:rPr lang="en-US" sz="1200">
                <a:ea typeface="+mn-lt"/>
                <a:cs typeface="+mn-lt"/>
              </a:rPr>
              <a:t>Ferreira, T., &amp; Rodriguez, S. (2024). Mitochondrial DNA: Inherent Complexities Relevant to Genetic Analyses. Genes, 15(5), 617. </a:t>
            </a:r>
            <a:r>
              <a:rPr lang="en-US" sz="1200">
                <a:ea typeface="+mn-lt"/>
                <a:cs typeface="+mn-lt"/>
                <a:hlinkClick r:id="rId9">
                  <a:extLst>
                    <a:ext uri="{A12FA001-AC4F-418D-AE19-62706E023703}">
                      <ahyp:hlinkClr xmlns:ahyp="http://schemas.microsoft.com/office/drawing/2018/hyperlinkcolor" val="tx"/>
                    </a:ext>
                  </a:extLst>
                </a:hlinkClick>
              </a:rPr>
              <a:t>https://doi.org/10.3390/genes15050617</a:t>
            </a:r>
            <a:r>
              <a:rPr lang="en-US" sz="1200">
                <a:ea typeface="+mn-lt"/>
                <a:cs typeface="+mn-lt"/>
              </a:rPr>
              <a:t> </a:t>
            </a:r>
          </a:p>
          <a:p>
            <a:pPr marL="0" indent="0">
              <a:buNone/>
            </a:pPr>
            <a:r>
              <a:rPr lang="en-US" sz="1200">
                <a:latin typeface="Century Schoolbook" panose="02040604050505020304"/>
                <a:ea typeface="Open Sans"/>
                <a:cs typeface="Open Sans"/>
              </a:rPr>
              <a:t>19. </a:t>
            </a:r>
            <a:r>
              <a:rPr lang="en-US" sz="1200">
                <a:ea typeface="+mn-lt"/>
                <a:cs typeface="+mn-lt"/>
              </a:rPr>
              <a:t>Matsui, A., Hasegawa, M. (2012). Molecular Phylogeny and Evolution in Primates. In: Hirai, H., Imai, H., Go, Y. (eds) Post-Genome Biology of Primates. Primatology Monographs. Springer, Tokyo. </a:t>
            </a:r>
            <a:r>
              <a:rPr lang="en-US" sz="1200">
                <a:ea typeface="+mn-lt"/>
                <a:cs typeface="+mn-lt"/>
                <a:hlinkClick r:id="rId10">
                  <a:extLst>
                    <a:ext uri="{A12FA001-AC4F-418D-AE19-62706E023703}">
                      <ahyp:hlinkClr xmlns:ahyp="http://schemas.microsoft.com/office/drawing/2018/hyperlinkcolor" val="tx"/>
                    </a:ext>
                  </a:extLst>
                </a:hlinkClick>
              </a:rPr>
              <a:t>https://doi.org/10.1007/978-4-431-54011-3_16</a:t>
            </a:r>
            <a:r>
              <a:rPr lang="en-US" sz="1200">
                <a:ea typeface="+mn-lt"/>
                <a:cs typeface="+mn-lt"/>
              </a:rPr>
              <a:t> </a:t>
            </a:r>
          </a:p>
          <a:p>
            <a:pPr>
              <a:buNone/>
            </a:pPr>
            <a:endParaRPr lang="en-US">
              <a:latin typeface="Century Schoolbook" panose="02040604050505020304"/>
              <a:ea typeface="Open Sans"/>
              <a:cs typeface="Open Sans"/>
            </a:endParaRPr>
          </a:p>
          <a:p>
            <a:pPr marL="0" indent="0">
              <a:buNone/>
            </a:pPr>
            <a:endParaRPr lang="en-US">
              <a:latin typeface="Century Schoolbook" panose="02040604050505020304"/>
              <a:ea typeface="Open Sans"/>
              <a:cs typeface="Open Sans"/>
            </a:endParaRPr>
          </a:p>
          <a:p>
            <a:pPr marL="228600" indent="-228600">
              <a:buAutoNum type="arabicPeriod"/>
            </a:pPr>
            <a:endParaRPr lang="en-US" sz="1200">
              <a:latin typeface="Merriweather Sans"/>
              <a:ea typeface="Open Sans"/>
              <a:cs typeface="Open Sans"/>
            </a:endParaRPr>
          </a:p>
          <a:p>
            <a:pPr>
              <a:buAutoNum type="arabicPeriod"/>
            </a:pPr>
            <a:endParaRPr lang="en-US" sz="1200">
              <a:latin typeface="Merriweather Sans"/>
              <a:ea typeface="Open Sans"/>
              <a:cs typeface="Open Sans"/>
            </a:endParaRPr>
          </a:p>
        </p:txBody>
      </p:sp>
    </p:spTree>
    <p:extLst>
      <p:ext uri="{BB962C8B-B14F-4D97-AF65-F5344CB8AC3E}">
        <p14:creationId xmlns:p14="http://schemas.microsoft.com/office/powerpoint/2010/main" val="2782080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4984F-18ED-1DD8-3296-5C32605EAB96}"/>
              </a:ext>
            </a:extLst>
          </p:cNvPr>
          <p:cNvSpPr>
            <a:spLocks noGrp="1"/>
          </p:cNvSpPr>
          <p:nvPr>
            <p:ph type="title"/>
          </p:nvPr>
        </p:nvSpPr>
        <p:spPr>
          <a:xfrm>
            <a:off x="1261872" y="365760"/>
            <a:ext cx="9692640" cy="784141"/>
          </a:xfrm>
        </p:spPr>
        <p:txBody>
          <a:bodyPr>
            <a:normAutofit/>
          </a:bodyPr>
          <a:lstStyle/>
          <a:p>
            <a:r>
              <a:rPr lang="en-US"/>
              <a:t>Special Thanks</a:t>
            </a:r>
          </a:p>
        </p:txBody>
      </p:sp>
      <p:sp>
        <p:nvSpPr>
          <p:cNvPr id="3" name="Content Placeholder 2">
            <a:extLst>
              <a:ext uri="{FF2B5EF4-FFF2-40B4-BE49-F238E27FC236}">
                <a16:creationId xmlns:a16="http://schemas.microsoft.com/office/drawing/2014/main" id="{C6516F34-9101-A219-17DE-6A8B2338F530}"/>
              </a:ext>
            </a:extLst>
          </p:cNvPr>
          <p:cNvSpPr>
            <a:spLocks noGrp="1"/>
          </p:cNvSpPr>
          <p:nvPr>
            <p:ph idx="1"/>
          </p:nvPr>
        </p:nvSpPr>
        <p:spPr>
          <a:xfrm>
            <a:off x="1261872" y="1287379"/>
            <a:ext cx="8595360" cy="4892758"/>
          </a:xfrm>
        </p:spPr>
        <p:txBody>
          <a:bodyPr vert="horz" lIns="91440" tIns="45720" rIns="91440" bIns="45720" rtlCol="0" anchor="t">
            <a:normAutofit/>
          </a:bodyPr>
          <a:lstStyle/>
          <a:p>
            <a:r>
              <a:rPr lang="en-US"/>
              <a:t>Andrew Budge for helping with the super matrix and directing us to his program Liger (</a:t>
            </a:r>
            <a:r>
              <a:rPr lang="en-US">
                <a:ea typeface="+mn-lt"/>
                <a:cs typeface="+mn-lt"/>
                <a:hlinkClick r:id="rId2"/>
              </a:rPr>
              <a:t>https://github.com/andrewbudge/Liger</a:t>
            </a:r>
            <a:r>
              <a:rPr lang="en-US">
                <a:ea typeface="+mn-lt"/>
                <a:cs typeface="+mn-lt"/>
              </a:rPr>
              <a:t>). </a:t>
            </a:r>
          </a:p>
          <a:p>
            <a:endParaRPr lang="en-US"/>
          </a:p>
          <a:p>
            <a:endParaRPr lang="en-US"/>
          </a:p>
          <a:p>
            <a:endParaRPr lang="en-US"/>
          </a:p>
          <a:p>
            <a:endParaRPr lang="en-US"/>
          </a:p>
          <a:p>
            <a:r>
              <a:rPr lang="en-US"/>
              <a:t>Dr. Odgen &amp; Dr. Hjelmen</a:t>
            </a:r>
            <a:r>
              <a:rPr lang="en-US" sz="800"/>
              <a:t> </a:t>
            </a:r>
            <a:r>
              <a:rPr lang="en-US"/>
              <a:t>for their guidance. </a:t>
            </a:r>
          </a:p>
          <a:p>
            <a:endParaRPr lang="en-US"/>
          </a:p>
          <a:p>
            <a:endParaRPr lang="en-US"/>
          </a:p>
        </p:txBody>
      </p:sp>
      <p:pic>
        <p:nvPicPr>
          <p:cNvPr id="4" name="Graphic 3" descr="A lion head with a tiger&amp;#39;s head&#10;&#10;AI-generated content may be incorrect.">
            <a:extLst>
              <a:ext uri="{FF2B5EF4-FFF2-40B4-BE49-F238E27FC236}">
                <a16:creationId xmlns:a16="http://schemas.microsoft.com/office/drawing/2014/main" id="{94CB8319-EFC4-B337-4DB1-4485BF7D82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38136" y="1870495"/>
            <a:ext cx="1866181" cy="1851804"/>
          </a:xfrm>
          <a:prstGeom prst="rect">
            <a:avLst/>
          </a:prstGeom>
        </p:spPr>
      </p:pic>
    </p:spTree>
    <p:extLst>
      <p:ext uri="{BB962C8B-B14F-4D97-AF65-F5344CB8AC3E}">
        <p14:creationId xmlns:p14="http://schemas.microsoft.com/office/powerpoint/2010/main" val="17004899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4E619-53CD-7B2C-E001-58A24D83C8A8}"/>
              </a:ext>
            </a:extLst>
          </p:cNvPr>
          <p:cNvSpPr>
            <a:spLocks noGrp="1"/>
          </p:cNvSpPr>
          <p:nvPr>
            <p:ph type="ctrTitle"/>
          </p:nvPr>
        </p:nvSpPr>
        <p:spPr>
          <a:xfrm>
            <a:off x="1261872" y="758952"/>
            <a:ext cx="9418320" cy="3209464"/>
          </a:xfrm>
        </p:spPr>
        <p:txBody>
          <a:bodyPr/>
          <a:lstStyle/>
          <a:p>
            <a:pPr algn="ctr"/>
            <a:r>
              <a:rPr lang="en-US"/>
              <a:t>Ask Us Questions</a:t>
            </a:r>
            <a:endParaRPr lang="en-US" sz="800"/>
          </a:p>
        </p:txBody>
      </p:sp>
    </p:spTree>
    <p:extLst>
      <p:ext uri="{BB962C8B-B14F-4D97-AF65-F5344CB8AC3E}">
        <p14:creationId xmlns:p14="http://schemas.microsoft.com/office/powerpoint/2010/main" val="3999047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617BFE-1B73-7CE8-6006-1940420E72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878162-F348-5C51-383B-288B2E06D4EF}"/>
              </a:ext>
            </a:extLst>
          </p:cNvPr>
          <p:cNvSpPr>
            <a:spLocks noGrp="1"/>
          </p:cNvSpPr>
          <p:nvPr>
            <p:ph type="title"/>
          </p:nvPr>
        </p:nvSpPr>
        <p:spPr>
          <a:xfrm>
            <a:off x="474133" y="365760"/>
            <a:ext cx="10668000" cy="694191"/>
          </a:xfrm>
        </p:spPr>
        <p:txBody>
          <a:bodyPr>
            <a:normAutofit fontScale="90000"/>
          </a:bodyPr>
          <a:lstStyle/>
          <a:p>
            <a:r>
              <a:rPr lang="en-US" sz="4000"/>
              <a:t>Why do scientists think we lose our lucidum?</a:t>
            </a:r>
          </a:p>
        </p:txBody>
      </p:sp>
      <p:sp>
        <p:nvSpPr>
          <p:cNvPr id="3" name="Content Placeholder 2">
            <a:extLst>
              <a:ext uri="{FF2B5EF4-FFF2-40B4-BE49-F238E27FC236}">
                <a16:creationId xmlns:a16="http://schemas.microsoft.com/office/drawing/2014/main" id="{83B7796F-D981-C045-E3DB-E5F9233BB92C}"/>
              </a:ext>
            </a:extLst>
          </p:cNvPr>
          <p:cNvSpPr>
            <a:spLocks noGrp="1"/>
          </p:cNvSpPr>
          <p:nvPr>
            <p:ph idx="1"/>
          </p:nvPr>
        </p:nvSpPr>
        <p:spPr>
          <a:xfrm>
            <a:off x="1261872" y="1069769"/>
            <a:ext cx="9786850" cy="5110368"/>
          </a:xfrm>
        </p:spPr>
        <p:txBody>
          <a:bodyPr vert="horz" lIns="91440" tIns="45720" rIns="91440" bIns="45720" rtlCol="0" anchor="t">
            <a:normAutofit/>
          </a:bodyPr>
          <a:lstStyle/>
          <a:p>
            <a:pPr lvl="1">
              <a:buFont typeface="Courier New" pitchFamily="34" charset="0"/>
              <a:buChar char="o"/>
            </a:pPr>
            <a:r>
              <a:rPr lang="en-US" sz="2400" spc="10" err="1">
                <a:solidFill>
                  <a:schemeClr val="tx1"/>
                </a:solidFill>
                <a:ea typeface="+mn-lt"/>
                <a:cs typeface="+mn-lt"/>
              </a:rPr>
              <a:t>Haplorhini</a:t>
            </a:r>
            <a:r>
              <a:rPr lang="en-US" sz="2400" spc="10">
                <a:solidFill>
                  <a:schemeClr val="tx1"/>
                </a:solidFill>
                <a:ea typeface="+mn-lt"/>
                <a:cs typeface="+mn-lt"/>
              </a:rPr>
              <a:t> became diurnal.</a:t>
            </a:r>
          </a:p>
          <a:p>
            <a:pPr lvl="2"/>
            <a:r>
              <a:rPr lang="en-US" sz="2400" spc="10">
                <a:solidFill>
                  <a:schemeClr val="tx1"/>
                </a:solidFill>
                <a:ea typeface="+mn-lt"/>
                <a:cs typeface="+mn-lt"/>
              </a:rPr>
              <a:t>This is backed up by the fact that </a:t>
            </a:r>
            <a:r>
              <a:rPr lang="en-US" sz="2400" spc="10" err="1">
                <a:solidFill>
                  <a:schemeClr val="tx1"/>
                </a:solidFill>
                <a:ea typeface="+mn-lt"/>
                <a:cs typeface="+mn-lt"/>
              </a:rPr>
              <a:t>Eulemurs</a:t>
            </a:r>
            <a:r>
              <a:rPr lang="en-US" sz="2400" spc="10">
                <a:solidFill>
                  <a:schemeClr val="tx1"/>
                </a:solidFill>
                <a:ea typeface="+mn-lt"/>
                <a:cs typeface="+mn-lt"/>
              </a:rPr>
              <a:t>, diurnal Lemurs have also lost their lucidum</a:t>
            </a:r>
            <a:r>
              <a:rPr lang="en-US" sz="2400" spc="10" baseline="30000">
                <a:solidFill>
                  <a:schemeClr val="tx1"/>
                </a:solidFill>
                <a:ea typeface="+mn-lt"/>
                <a:cs typeface="+mn-lt"/>
              </a:rPr>
              <a:t>5</a:t>
            </a:r>
            <a:r>
              <a:rPr lang="en-US" sz="2400" spc="10">
                <a:solidFill>
                  <a:schemeClr val="tx1"/>
                </a:solidFill>
                <a:ea typeface="+mn-lt"/>
                <a:cs typeface="+mn-lt"/>
              </a:rPr>
              <a:t>.</a:t>
            </a:r>
          </a:p>
          <a:p>
            <a:pPr lvl="2"/>
            <a:r>
              <a:rPr lang="en-US" sz="2400" spc="10">
                <a:solidFill>
                  <a:schemeClr val="tx1"/>
                </a:solidFill>
                <a:ea typeface="+mn-lt"/>
                <a:cs typeface="+mn-lt"/>
              </a:rPr>
              <a:t>Selective pressure would require color-rich vision, requiring color vision and high acuity of which the tapetum would be in the way of</a:t>
            </a:r>
            <a:r>
              <a:rPr lang="en-US" sz="2400" spc="10" baseline="30000">
                <a:solidFill>
                  <a:schemeClr val="tx1"/>
                </a:solidFill>
                <a:ea typeface="+mn-lt"/>
                <a:cs typeface="+mn-lt"/>
              </a:rPr>
              <a:t>13,17.</a:t>
            </a:r>
          </a:p>
        </p:txBody>
      </p:sp>
      <p:pic>
        <p:nvPicPr>
          <p:cNvPr id="3074" name="Picture 2" descr="Eulemur fulvus (brown lemur) | INFORMATION | Animal Diversity Web">
            <a:extLst>
              <a:ext uri="{FF2B5EF4-FFF2-40B4-BE49-F238E27FC236}">
                <a16:creationId xmlns:a16="http://schemas.microsoft.com/office/drawing/2014/main" id="{E602D5B7-F57F-2CFC-3E0C-DD0EC98BAD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0424" y="3429000"/>
            <a:ext cx="4815417"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2497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D6D3F20-8A04-BA33-C4E5-D6483E5AFABC}"/>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44DE3F4C-3709-38B3-71B0-29A33BFA8D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E90797A1-4513-E64F-53DF-34F7A8054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C95111D-E8BE-8F85-5608-1086E518215C}"/>
              </a:ext>
            </a:extLst>
          </p:cNvPr>
          <p:cNvSpPr>
            <a:spLocks noGrp="1"/>
          </p:cNvSpPr>
          <p:nvPr>
            <p:ph type="title"/>
          </p:nvPr>
        </p:nvSpPr>
        <p:spPr>
          <a:xfrm>
            <a:off x="648929" y="693637"/>
            <a:ext cx="4359804" cy="3878363"/>
          </a:xfrm>
        </p:spPr>
        <p:txBody>
          <a:bodyPr vert="horz" lIns="91440" tIns="45720" rIns="91440" bIns="45720" rtlCol="0" anchor="t">
            <a:normAutofit/>
          </a:bodyPr>
          <a:lstStyle/>
          <a:p>
            <a:pPr algn="ctr">
              <a:lnSpc>
                <a:spcPct val="85000"/>
              </a:lnSpc>
            </a:pPr>
            <a:r>
              <a:rPr lang="en-US" sz="5900"/>
              <a:t>When Did We Lose it?</a:t>
            </a:r>
          </a:p>
        </p:txBody>
      </p:sp>
      <p:pic>
        <p:nvPicPr>
          <p:cNvPr id="3" name="Picture 2" descr="A screenshot of a cell phone&#10;&#10;AI-generated content may be incorrect.">
            <a:extLst>
              <a:ext uri="{FF2B5EF4-FFF2-40B4-BE49-F238E27FC236}">
                <a16:creationId xmlns:a16="http://schemas.microsoft.com/office/drawing/2014/main" id="{67483190-F5AA-04DE-70CF-7AF6032DF066}"/>
              </a:ext>
            </a:extLst>
          </p:cNvPr>
          <p:cNvPicPr>
            <a:picLocks noChangeAspect="1"/>
          </p:cNvPicPr>
          <p:nvPr/>
        </p:nvPicPr>
        <p:blipFill>
          <a:blip r:embed="rId2"/>
          <a:stretch>
            <a:fillRect/>
          </a:stretch>
        </p:blipFill>
        <p:spPr>
          <a:xfrm>
            <a:off x="5449660" y="757919"/>
            <a:ext cx="5429251" cy="5276851"/>
          </a:xfrm>
          <a:prstGeom prst="rect">
            <a:avLst/>
          </a:prstGeom>
        </p:spPr>
      </p:pic>
      <p:sp>
        <p:nvSpPr>
          <p:cNvPr id="4" name="TextBox 3">
            <a:extLst>
              <a:ext uri="{FF2B5EF4-FFF2-40B4-BE49-F238E27FC236}">
                <a16:creationId xmlns:a16="http://schemas.microsoft.com/office/drawing/2014/main" id="{61EB8B98-69C6-DE70-99A6-33DBACB1C43B}"/>
              </a:ext>
            </a:extLst>
          </p:cNvPr>
          <p:cNvSpPr txBox="1"/>
          <p:nvPr/>
        </p:nvSpPr>
        <p:spPr>
          <a:xfrm>
            <a:off x="5451673" y="6024142"/>
            <a:ext cx="552024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t>Time Tree divergence estimated between Homo sapiens (and other members of </a:t>
            </a:r>
            <a:r>
              <a:rPr lang="en-US" sz="1200" err="1">
                <a:ea typeface="+mn-lt"/>
                <a:cs typeface="+mn-lt"/>
              </a:rPr>
              <a:t>Haplorhini</a:t>
            </a:r>
            <a:r>
              <a:rPr lang="en-US" sz="1200">
                <a:ea typeface="+mn-lt"/>
                <a:cs typeface="+mn-lt"/>
              </a:rPr>
              <a:t>) and Lemurs (and other members of Strepsirrhini)</a:t>
            </a:r>
            <a:r>
              <a:rPr lang="en-US" sz="1200" baseline="30000">
                <a:ea typeface="+mn-lt"/>
                <a:cs typeface="+mn-lt"/>
              </a:rPr>
              <a:t>5</a:t>
            </a:r>
            <a:r>
              <a:rPr lang="en-US" sz="1200">
                <a:ea typeface="+mn-lt"/>
                <a:cs typeface="+mn-lt"/>
              </a:rPr>
              <a:t>.</a:t>
            </a:r>
            <a:endParaRPr lang="en-US" sz="1200"/>
          </a:p>
        </p:txBody>
      </p:sp>
    </p:spTree>
    <p:extLst>
      <p:ext uri="{BB962C8B-B14F-4D97-AF65-F5344CB8AC3E}">
        <p14:creationId xmlns:p14="http://schemas.microsoft.com/office/powerpoint/2010/main" val="3553114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0FD769F-BDEE-4149-8C98-A92F1F8A1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DC00EF3B-797F-4060-9460-6EEF08B1B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C9362A6-A069-9348-4BCB-D2436D29E73F}"/>
              </a:ext>
            </a:extLst>
          </p:cNvPr>
          <p:cNvSpPr>
            <a:spLocks noGrp="1"/>
          </p:cNvSpPr>
          <p:nvPr>
            <p:ph type="title"/>
          </p:nvPr>
        </p:nvSpPr>
        <p:spPr>
          <a:xfrm>
            <a:off x="6363929" y="889580"/>
            <a:ext cx="4762576" cy="1777420"/>
          </a:xfrm>
        </p:spPr>
        <p:txBody>
          <a:bodyPr vert="horz" lIns="91440" tIns="45720" rIns="91440" bIns="45720" rtlCol="0" anchor="t">
            <a:normAutofit fontScale="90000"/>
          </a:bodyPr>
          <a:lstStyle/>
          <a:p>
            <a:pPr algn="ctr">
              <a:lnSpc>
                <a:spcPct val="85000"/>
              </a:lnSpc>
            </a:pPr>
            <a:r>
              <a:rPr lang="en-US" sz="6600"/>
              <a:t>Where Did We Lose it?</a:t>
            </a:r>
            <a:endParaRPr lang="en-US"/>
          </a:p>
        </p:txBody>
      </p:sp>
      <p:sp>
        <p:nvSpPr>
          <p:cNvPr id="3" name="TextBox 2">
            <a:extLst>
              <a:ext uri="{FF2B5EF4-FFF2-40B4-BE49-F238E27FC236}">
                <a16:creationId xmlns:a16="http://schemas.microsoft.com/office/drawing/2014/main" id="{68A8964A-E64F-42D1-46FE-8967810C1562}"/>
              </a:ext>
            </a:extLst>
          </p:cNvPr>
          <p:cNvSpPr txBox="1"/>
          <p:nvPr/>
        </p:nvSpPr>
        <p:spPr>
          <a:xfrm>
            <a:off x="6656514" y="2514150"/>
            <a:ext cx="4477583"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solidFill>
                  <a:srgbClr val="CDCDCD"/>
                </a:solidFill>
              </a:rPr>
              <a:t>Lemurs still have a riboflavin-based tapetum</a:t>
            </a:r>
            <a:r>
              <a:rPr lang="en-US" sz="2400" baseline="30000">
                <a:solidFill>
                  <a:srgbClr val="CDCDCD"/>
                </a:solidFill>
              </a:rPr>
              <a:t>3</a:t>
            </a:r>
            <a:r>
              <a:rPr lang="en-US" sz="2400">
                <a:solidFill>
                  <a:srgbClr val="CDCDCD"/>
                </a:solidFill>
              </a:rPr>
              <a:t> that is used to allow them to move in dim environments</a:t>
            </a:r>
            <a:r>
              <a:rPr lang="en-US" sz="2400" baseline="30000">
                <a:solidFill>
                  <a:srgbClr val="CDCDCD"/>
                </a:solidFill>
              </a:rPr>
              <a:t>5</a:t>
            </a:r>
            <a:r>
              <a:rPr lang="en-US" sz="2400">
                <a:solidFill>
                  <a:srgbClr val="CDCDCD"/>
                </a:solidFill>
              </a:rPr>
              <a:t>.</a:t>
            </a:r>
          </a:p>
        </p:txBody>
      </p:sp>
      <p:sp>
        <p:nvSpPr>
          <p:cNvPr id="6" name="TextBox 5">
            <a:extLst>
              <a:ext uri="{FF2B5EF4-FFF2-40B4-BE49-F238E27FC236}">
                <a16:creationId xmlns:a16="http://schemas.microsoft.com/office/drawing/2014/main" id="{B036B674-8313-8FCD-B57C-341866A8904F}"/>
              </a:ext>
            </a:extLst>
          </p:cNvPr>
          <p:cNvSpPr txBox="1"/>
          <p:nvPr/>
        </p:nvSpPr>
        <p:spPr>
          <a:xfrm>
            <a:off x="946015" y="5668734"/>
            <a:ext cx="514998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Merriweather Sans"/>
              </a:rPr>
              <a:t>Phylogenetic Tree Showing the presence of tapetum lucidum in various organisms</a:t>
            </a:r>
            <a:r>
              <a:rPr lang="en-US" sz="1200" baseline="30000">
                <a:latin typeface="Merriweather Sans"/>
              </a:rPr>
              <a:t>3</a:t>
            </a:r>
          </a:p>
        </p:txBody>
      </p:sp>
      <p:pic>
        <p:nvPicPr>
          <p:cNvPr id="7" name="Picture 6">
            <a:extLst>
              <a:ext uri="{FF2B5EF4-FFF2-40B4-BE49-F238E27FC236}">
                <a16:creationId xmlns:a16="http://schemas.microsoft.com/office/drawing/2014/main" id="{5574A42A-7B15-1651-5462-990C6550EA3B}"/>
              </a:ext>
            </a:extLst>
          </p:cNvPr>
          <p:cNvPicPr>
            <a:picLocks noChangeAspect="1"/>
          </p:cNvPicPr>
          <p:nvPr/>
        </p:nvPicPr>
        <p:blipFill>
          <a:blip r:embed="rId2"/>
          <a:stretch>
            <a:fillRect/>
          </a:stretch>
        </p:blipFill>
        <p:spPr>
          <a:xfrm>
            <a:off x="937127" y="958433"/>
            <a:ext cx="5332452" cy="4681094"/>
          </a:xfrm>
          <a:prstGeom prst="rect">
            <a:avLst/>
          </a:prstGeom>
        </p:spPr>
      </p:pic>
    </p:spTree>
    <p:extLst>
      <p:ext uri="{BB962C8B-B14F-4D97-AF65-F5344CB8AC3E}">
        <p14:creationId xmlns:p14="http://schemas.microsoft.com/office/powerpoint/2010/main" val="3778986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962EC-6CD8-5524-A19D-3AD62CBB72D6}"/>
              </a:ext>
            </a:extLst>
          </p:cNvPr>
          <p:cNvSpPr>
            <a:spLocks noGrp="1"/>
          </p:cNvSpPr>
          <p:nvPr>
            <p:ph type="title"/>
          </p:nvPr>
        </p:nvSpPr>
        <p:spPr/>
        <p:txBody>
          <a:bodyPr/>
          <a:lstStyle/>
          <a:p>
            <a:r>
              <a:rPr lang="en-US" sz="5900"/>
              <a:t>Genes</a:t>
            </a:r>
            <a:r>
              <a:rPr lang="en-US"/>
              <a:t> </a:t>
            </a:r>
            <a:r>
              <a:rPr lang="en-US" sz="5900"/>
              <a:t>of Interest</a:t>
            </a:r>
          </a:p>
        </p:txBody>
      </p:sp>
      <p:sp>
        <p:nvSpPr>
          <p:cNvPr id="3" name="Content Placeholder 2">
            <a:extLst>
              <a:ext uri="{FF2B5EF4-FFF2-40B4-BE49-F238E27FC236}">
                <a16:creationId xmlns:a16="http://schemas.microsoft.com/office/drawing/2014/main" id="{75A8A93C-6772-6CEE-7390-C2F49731B083}"/>
              </a:ext>
            </a:extLst>
          </p:cNvPr>
          <p:cNvSpPr>
            <a:spLocks noGrp="1"/>
          </p:cNvSpPr>
          <p:nvPr>
            <p:ph idx="1"/>
          </p:nvPr>
        </p:nvSpPr>
        <p:spPr>
          <a:xfrm>
            <a:off x="779272" y="1837267"/>
            <a:ext cx="6672162" cy="4351337"/>
          </a:xfrm>
        </p:spPr>
        <p:txBody>
          <a:bodyPr vert="horz" lIns="91440" tIns="45720" rIns="91440" bIns="45720" rtlCol="0" anchor="t">
            <a:normAutofit/>
          </a:bodyPr>
          <a:lstStyle/>
          <a:p>
            <a:r>
              <a:rPr lang="en-US" b="1"/>
              <a:t>G6PD </a:t>
            </a:r>
            <a:r>
              <a:rPr lang="en-US" sz="1400">
                <a:solidFill>
                  <a:schemeClr val="tx1">
                    <a:lumMod val="76000"/>
                  </a:schemeClr>
                </a:solidFill>
              </a:rPr>
              <a:t>–</a:t>
            </a:r>
            <a:r>
              <a:rPr lang="en-US" sz="1400" b="1">
                <a:solidFill>
                  <a:schemeClr val="tx1">
                    <a:lumMod val="76000"/>
                  </a:schemeClr>
                </a:solidFill>
              </a:rPr>
              <a:t> </a:t>
            </a:r>
            <a:r>
              <a:rPr lang="en-US" sz="1400">
                <a:solidFill>
                  <a:schemeClr val="tx1">
                    <a:lumMod val="76000"/>
                  </a:schemeClr>
                </a:solidFill>
              </a:rPr>
              <a:t>NADPH reduction</a:t>
            </a:r>
            <a:r>
              <a:rPr lang="en-US" sz="1400" baseline="30000">
                <a:solidFill>
                  <a:schemeClr val="tx1">
                    <a:lumMod val="76000"/>
                  </a:schemeClr>
                </a:solidFill>
              </a:rPr>
              <a:t>11,12</a:t>
            </a:r>
            <a:r>
              <a:rPr lang="en-US" sz="1400">
                <a:solidFill>
                  <a:schemeClr val="tx1">
                    <a:lumMod val="76000"/>
                  </a:schemeClr>
                </a:solidFill>
              </a:rPr>
              <a:t>.</a:t>
            </a:r>
          </a:p>
          <a:p>
            <a:r>
              <a:rPr lang="en-US" b="1"/>
              <a:t>IRBP</a:t>
            </a:r>
            <a:r>
              <a:rPr lang="en-US" b="1">
                <a:solidFill>
                  <a:schemeClr val="tx1">
                    <a:lumMod val="76000"/>
                  </a:schemeClr>
                </a:solidFill>
              </a:rPr>
              <a:t> </a:t>
            </a:r>
            <a:r>
              <a:rPr lang="en-US" sz="1400">
                <a:solidFill>
                  <a:schemeClr val="tx1">
                    <a:lumMod val="76000"/>
                  </a:schemeClr>
                </a:solidFill>
              </a:rPr>
              <a:t>–</a:t>
            </a:r>
            <a:r>
              <a:rPr lang="en-US" sz="1400" b="1">
                <a:solidFill>
                  <a:schemeClr val="tx1">
                    <a:lumMod val="76000"/>
                  </a:schemeClr>
                </a:solidFill>
              </a:rPr>
              <a:t> </a:t>
            </a:r>
            <a:r>
              <a:rPr lang="en-US" sz="1400">
                <a:solidFill>
                  <a:schemeClr val="tx1">
                    <a:lumMod val="76000"/>
                  </a:schemeClr>
                </a:solidFill>
              </a:rPr>
              <a:t>Retinoid transport between photoreceptors and retinal pigment epithelium</a:t>
            </a:r>
            <a:r>
              <a:rPr lang="en-US" sz="1400" baseline="30000">
                <a:solidFill>
                  <a:schemeClr val="tx1">
                    <a:lumMod val="76000"/>
                  </a:schemeClr>
                </a:solidFill>
              </a:rPr>
              <a:t>9,10</a:t>
            </a:r>
            <a:r>
              <a:rPr lang="en-US" sz="1400">
                <a:solidFill>
                  <a:schemeClr val="tx1">
                    <a:lumMod val="76000"/>
                  </a:schemeClr>
                </a:solidFill>
              </a:rPr>
              <a:t>.</a:t>
            </a:r>
          </a:p>
          <a:p>
            <a:r>
              <a:rPr lang="en-US" b="1"/>
              <a:t>MC1R</a:t>
            </a:r>
            <a:r>
              <a:rPr lang="en-US" b="1">
                <a:solidFill>
                  <a:schemeClr val="tx1">
                    <a:lumMod val="76000"/>
                  </a:schemeClr>
                </a:solidFill>
              </a:rPr>
              <a:t> </a:t>
            </a:r>
            <a:r>
              <a:rPr lang="en-US" sz="1400">
                <a:solidFill>
                  <a:schemeClr val="tx1">
                    <a:lumMod val="76000"/>
                  </a:schemeClr>
                </a:solidFill>
              </a:rPr>
              <a:t>–</a:t>
            </a:r>
            <a:r>
              <a:rPr lang="en-US" sz="1400" b="1">
                <a:solidFill>
                  <a:schemeClr val="tx1">
                    <a:lumMod val="76000"/>
                  </a:schemeClr>
                </a:solidFill>
              </a:rPr>
              <a:t> </a:t>
            </a:r>
            <a:r>
              <a:rPr lang="en-US" sz="1400">
                <a:solidFill>
                  <a:schemeClr val="tx1">
                    <a:lumMod val="76000"/>
                  </a:schemeClr>
                </a:solidFill>
              </a:rPr>
              <a:t>Pigment Regulation</a:t>
            </a:r>
            <a:r>
              <a:rPr lang="en-US" sz="1400" baseline="30000">
                <a:solidFill>
                  <a:schemeClr val="tx1">
                    <a:lumMod val="76000"/>
                  </a:schemeClr>
                </a:solidFill>
              </a:rPr>
              <a:t>14,15</a:t>
            </a:r>
            <a:r>
              <a:rPr lang="en-US" sz="1400">
                <a:solidFill>
                  <a:schemeClr val="tx1">
                    <a:lumMod val="76000"/>
                  </a:schemeClr>
                </a:solidFill>
              </a:rPr>
              <a:t>.</a:t>
            </a:r>
          </a:p>
          <a:p>
            <a:r>
              <a:rPr lang="en-US" b="1"/>
              <a:t>RAG2 </a:t>
            </a:r>
            <a:r>
              <a:rPr lang="en-US" sz="1400">
                <a:solidFill>
                  <a:schemeClr val="tx1">
                    <a:lumMod val="76000"/>
                  </a:schemeClr>
                </a:solidFill>
              </a:rPr>
              <a:t>– Immune system development</a:t>
            </a:r>
            <a:r>
              <a:rPr lang="en-US" sz="1400" baseline="30000">
                <a:solidFill>
                  <a:schemeClr val="tx1">
                    <a:lumMod val="76000"/>
                  </a:schemeClr>
                </a:solidFill>
              </a:rPr>
              <a:t>14,16</a:t>
            </a:r>
            <a:r>
              <a:rPr lang="en-US" sz="1400">
                <a:solidFill>
                  <a:schemeClr val="tx1">
                    <a:lumMod val="76000"/>
                  </a:schemeClr>
                </a:solidFill>
              </a:rPr>
              <a:t>.</a:t>
            </a:r>
          </a:p>
          <a:p>
            <a:r>
              <a:rPr lang="en-US" b="1"/>
              <a:t>Mitochondrial</a:t>
            </a:r>
            <a:r>
              <a:rPr lang="en-US"/>
              <a:t> </a:t>
            </a:r>
            <a:r>
              <a:rPr lang="en-US" sz="1400">
                <a:solidFill>
                  <a:schemeClr val="tx1">
                    <a:lumMod val="76000"/>
                  </a:schemeClr>
                </a:solidFill>
              </a:rPr>
              <a:t>–</a:t>
            </a:r>
            <a:r>
              <a:rPr lang="en-US">
                <a:solidFill>
                  <a:schemeClr val="tx1">
                    <a:lumMod val="76000"/>
                  </a:schemeClr>
                </a:solidFill>
              </a:rPr>
              <a:t> </a:t>
            </a:r>
            <a:r>
              <a:rPr lang="en-US" sz="1400">
                <a:solidFill>
                  <a:schemeClr val="tx1">
                    <a:lumMod val="76000"/>
                  </a:schemeClr>
                </a:solidFill>
              </a:rPr>
              <a:t>DNA passed matrilineally without recombination</a:t>
            </a:r>
            <a:r>
              <a:rPr lang="en-US" sz="1400" baseline="30000">
                <a:solidFill>
                  <a:schemeClr val="tx1">
                    <a:lumMod val="76000"/>
                  </a:schemeClr>
                </a:solidFill>
              </a:rPr>
              <a:t>7,18</a:t>
            </a:r>
            <a:r>
              <a:rPr lang="en-US" sz="1400">
                <a:solidFill>
                  <a:schemeClr val="tx1">
                    <a:lumMod val="76000"/>
                  </a:schemeClr>
                </a:solidFill>
              </a:rPr>
              <a:t>.</a:t>
            </a:r>
          </a:p>
        </p:txBody>
      </p:sp>
      <p:pic>
        <p:nvPicPr>
          <p:cNvPr id="1026" name="Picture 2" descr="300+ Free Genetic &amp; Dna Images - Pixabay">
            <a:extLst>
              <a:ext uri="{FF2B5EF4-FFF2-40B4-BE49-F238E27FC236}">
                <a16:creationId xmlns:a16="http://schemas.microsoft.com/office/drawing/2014/main" id="{FBDF226D-0641-F231-7F05-96AEFB85A4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6434666" y="1730610"/>
            <a:ext cx="6206067" cy="3476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7130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F7197E9-C23D-9CE3-BDBD-C19D752D8BA5}"/>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AB2A1D1-ACCD-F2FC-B58C-0EB09A2DCBA2}"/>
              </a:ext>
            </a:extLst>
          </p:cNvPr>
          <p:cNvSpPr>
            <a:spLocks noGrp="1"/>
          </p:cNvSpPr>
          <p:nvPr>
            <p:ph type="title"/>
          </p:nvPr>
        </p:nvSpPr>
        <p:spPr>
          <a:xfrm>
            <a:off x="59605" y="2431627"/>
            <a:ext cx="5934795" cy="1325562"/>
          </a:xfrm>
        </p:spPr>
        <p:txBody>
          <a:bodyPr>
            <a:noAutofit/>
          </a:bodyPr>
          <a:lstStyle/>
          <a:p>
            <a:r>
              <a:rPr lang="en-US" sz="7200">
                <a:highlight>
                  <a:srgbClr val="000000"/>
                </a:highlight>
              </a:rPr>
              <a:t>Methodology</a:t>
            </a:r>
          </a:p>
        </p:txBody>
      </p:sp>
    </p:spTree>
    <p:extLst>
      <p:ext uri="{BB962C8B-B14F-4D97-AF65-F5344CB8AC3E}">
        <p14:creationId xmlns:p14="http://schemas.microsoft.com/office/powerpoint/2010/main" val="3853839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03BA7-A769-96A5-8808-5A8E3706FA53}"/>
              </a:ext>
            </a:extLst>
          </p:cNvPr>
          <p:cNvSpPr>
            <a:spLocks noGrp="1"/>
          </p:cNvSpPr>
          <p:nvPr>
            <p:ph type="title"/>
          </p:nvPr>
        </p:nvSpPr>
        <p:spPr/>
        <p:txBody>
          <a:bodyPr/>
          <a:lstStyle/>
          <a:p>
            <a:r>
              <a:rPr lang="en-US"/>
              <a:t>Data Collection</a:t>
            </a:r>
          </a:p>
        </p:txBody>
      </p:sp>
      <p:sp>
        <p:nvSpPr>
          <p:cNvPr id="3" name="Text Placeholder 2">
            <a:extLst>
              <a:ext uri="{FF2B5EF4-FFF2-40B4-BE49-F238E27FC236}">
                <a16:creationId xmlns:a16="http://schemas.microsoft.com/office/drawing/2014/main" id="{4485EAB9-2E26-5E9B-15AA-FA5DAE843E92}"/>
              </a:ext>
            </a:extLst>
          </p:cNvPr>
          <p:cNvSpPr>
            <a:spLocks noGrp="1"/>
          </p:cNvSpPr>
          <p:nvPr>
            <p:ph type="body" idx="1"/>
          </p:nvPr>
        </p:nvSpPr>
        <p:spPr/>
        <p:txBody>
          <a:bodyPr/>
          <a:lstStyle/>
          <a:p>
            <a:r>
              <a:rPr lang="en-US">
                <a:solidFill>
                  <a:srgbClr val="BFBFBF"/>
                </a:solidFill>
              </a:rPr>
              <a:t>Data Collection</a:t>
            </a:r>
          </a:p>
        </p:txBody>
      </p:sp>
      <p:sp>
        <p:nvSpPr>
          <p:cNvPr id="4" name="Content Placeholder 3">
            <a:extLst>
              <a:ext uri="{FF2B5EF4-FFF2-40B4-BE49-F238E27FC236}">
                <a16:creationId xmlns:a16="http://schemas.microsoft.com/office/drawing/2014/main" id="{4C34B883-BFAF-BAD3-3306-46D3F41421AE}"/>
              </a:ext>
            </a:extLst>
          </p:cNvPr>
          <p:cNvSpPr>
            <a:spLocks noGrp="1"/>
          </p:cNvSpPr>
          <p:nvPr>
            <p:ph sz="half" idx="2"/>
          </p:nvPr>
        </p:nvSpPr>
        <p:spPr>
          <a:xfrm>
            <a:off x="1066800" y="2507551"/>
            <a:ext cx="4675632" cy="2987316"/>
          </a:xfrm>
        </p:spPr>
        <p:txBody>
          <a:bodyPr vert="horz" lIns="91440" tIns="45720" rIns="91440" bIns="45720" rtlCol="0" anchor="t">
            <a:normAutofit fontScale="92500" lnSpcReduction="10000"/>
          </a:bodyPr>
          <a:lstStyle/>
          <a:p>
            <a:r>
              <a:rPr lang="en-US"/>
              <a:t>For collecting data for each of our genes (G6PD, RAG2, IRBP, MC1R, and Mitochondrial) we used the R program </a:t>
            </a:r>
            <a:r>
              <a:rPr lang="en-US" err="1"/>
              <a:t>rentrez</a:t>
            </a:r>
            <a:r>
              <a:rPr lang="en-US" dirty="0"/>
              <a:t>, </a:t>
            </a:r>
            <a:r>
              <a:rPr lang="en-US" dirty="0">
                <a:latin typeface="Century Schoolbook"/>
                <a:ea typeface="Calibri"/>
                <a:cs typeface="Calibri"/>
              </a:rPr>
              <a:t>, XML, </a:t>
            </a:r>
            <a:r>
              <a:rPr lang="en-US" err="1">
                <a:latin typeface="Century Schoolbook"/>
                <a:ea typeface="Calibri"/>
                <a:cs typeface="Calibri"/>
              </a:rPr>
              <a:t>dplyr</a:t>
            </a:r>
            <a:r>
              <a:rPr lang="en-US" dirty="0">
                <a:latin typeface="Century Schoolbook"/>
                <a:ea typeface="Calibri"/>
                <a:cs typeface="Calibri"/>
              </a:rPr>
              <a:t>, </a:t>
            </a:r>
            <a:r>
              <a:rPr lang="en-US" err="1">
                <a:latin typeface="Century Schoolbook"/>
                <a:ea typeface="Calibri"/>
                <a:cs typeface="Calibri"/>
              </a:rPr>
              <a:t>httr</a:t>
            </a:r>
            <a:r>
              <a:rPr lang="en-US" dirty="0">
                <a:latin typeface="Century Schoolbook"/>
                <a:ea typeface="Calibri"/>
                <a:cs typeface="Calibri"/>
              </a:rPr>
              <a:t>, and </a:t>
            </a:r>
            <a:r>
              <a:rPr lang="en-US" err="1">
                <a:latin typeface="Century Schoolbook"/>
                <a:ea typeface="Calibri"/>
                <a:cs typeface="Calibri"/>
              </a:rPr>
              <a:t>seqinr</a:t>
            </a:r>
            <a:r>
              <a:rPr lang="en-US" dirty="0"/>
              <a:t> </a:t>
            </a:r>
            <a:r>
              <a:rPr lang="en-US"/>
              <a:t>to collect primate DNA sequence data for each of our genes. Along with collecting DNA sequence data for our outgroup.</a:t>
            </a:r>
          </a:p>
          <a:p>
            <a:r>
              <a:rPr lang="en-US"/>
              <a:t>The R code we used can be found here: </a:t>
            </a:r>
            <a:r>
              <a:rPr lang="en-US">
                <a:hlinkClick r:id="rId3"/>
              </a:rPr>
              <a:t>https://github.com/BARRETTMEAG/Lucidum/blob/main/1.%20Datasets/Dataset_template.R</a:t>
            </a:r>
            <a:endParaRPr lang="en-US"/>
          </a:p>
          <a:p>
            <a:endParaRPr lang="en-US"/>
          </a:p>
        </p:txBody>
      </p:sp>
      <p:sp>
        <p:nvSpPr>
          <p:cNvPr id="5" name="Text Placeholder 4">
            <a:extLst>
              <a:ext uri="{FF2B5EF4-FFF2-40B4-BE49-F238E27FC236}">
                <a16:creationId xmlns:a16="http://schemas.microsoft.com/office/drawing/2014/main" id="{5D68B125-4AE7-601D-B5B4-B3D6B062BCE7}"/>
              </a:ext>
            </a:extLst>
          </p:cNvPr>
          <p:cNvSpPr>
            <a:spLocks noGrp="1"/>
          </p:cNvSpPr>
          <p:nvPr>
            <p:ph type="body" sz="quarter" idx="13"/>
          </p:nvPr>
        </p:nvSpPr>
        <p:spPr/>
        <p:txBody>
          <a:bodyPr/>
          <a:lstStyle/>
          <a:p>
            <a:r>
              <a:rPr lang="en-US">
                <a:solidFill>
                  <a:srgbClr val="BFBFBF"/>
                </a:solidFill>
              </a:rPr>
              <a:t>Alignments</a:t>
            </a:r>
          </a:p>
        </p:txBody>
      </p:sp>
      <p:sp>
        <p:nvSpPr>
          <p:cNvPr id="6" name="Content Placeholder 5">
            <a:extLst>
              <a:ext uri="{FF2B5EF4-FFF2-40B4-BE49-F238E27FC236}">
                <a16:creationId xmlns:a16="http://schemas.microsoft.com/office/drawing/2014/main" id="{63680BFC-4746-94ED-D933-87F6678CAF2D}"/>
              </a:ext>
            </a:extLst>
          </p:cNvPr>
          <p:cNvSpPr>
            <a:spLocks noGrp="1"/>
          </p:cNvSpPr>
          <p:nvPr>
            <p:ph sz="quarter" idx="4"/>
          </p:nvPr>
        </p:nvSpPr>
        <p:spPr>
          <a:xfrm>
            <a:off x="6126480" y="2507550"/>
            <a:ext cx="4480560" cy="1446383"/>
          </a:xfrm>
        </p:spPr>
        <p:txBody>
          <a:bodyPr>
            <a:normAutofit fontScale="92500" lnSpcReduction="10000"/>
          </a:bodyPr>
          <a:lstStyle/>
          <a:p>
            <a:r>
              <a:rPr lang="en-US"/>
              <a:t>After Collecting our DNA sequence data for each gene, we took those datasets and plugged them into MAFFT. This individually algin each of our data sets.</a:t>
            </a:r>
          </a:p>
          <a:p>
            <a:endParaRPr lang="en-US"/>
          </a:p>
          <a:p>
            <a:endParaRPr lang="en-US"/>
          </a:p>
        </p:txBody>
      </p:sp>
    </p:spTree>
    <p:extLst>
      <p:ext uri="{BB962C8B-B14F-4D97-AF65-F5344CB8AC3E}">
        <p14:creationId xmlns:p14="http://schemas.microsoft.com/office/powerpoint/2010/main" val="1630498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345B95-F221-C05E-ABF9-1767293384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3A6C6F-E4C8-0170-440F-92555C3E588C}"/>
              </a:ext>
            </a:extLst>
          </p:cNvPr>
          <p:cNvSpPr>
            <a:spLocks noGrp="1"/>
          </p:cNvSpPr>
          <p:nvPr>
            <p:ph type="title"/>
          </p:nvPr>
        </p:nvSpPr>
        <p:spPr/>
        <p:txBody>
          <a:bodyPr/>
          <a:lstStyle/>
          <a:p>
            <a:r>
              <a:rPr lang="en-US"/>
              <a:t>Trimming &amp; Matrixes</a:t>
            </a:r>
          </a:p>
        </p:txBody>
      </p:sp>
      <p:sp>
        <p:nvSpPr>
          <p:cNvPr id="3" name="Text Placeholder 2">
            <a:extLst>
              <a:ext uri="{FF2B5EF4-FFF2-40B4-BE49-F238E27FC236}">
                <a16:creationId xmlns:a16="http://schemas.microsoft.com/office/drawing/2014/main" id="{DDE960F2-E1B7-2C30-1C36-D257BA4DBD19}"/>
              </a:ext>
            </a:extLst>
          </p:cNvPr>
          <p:cNvSpPr>
            <a:spLocks noGrp="1"/>
          </p:cNvSpPr>
          <p:nvPr>
            <p:ph type="body" idx="1"/>
          </p:nvPr>
        </p:nvSpPr>
        <p:spPr/>
        <p:txBody>
          <a:bodyPr/>
          <a:lstStyle/>
          <a:p>
            <a:r>
              <a:rPr lang="en-US">
                <a:solidFill>
                  <a:schemeClr val="tx1">
                    <a:lumMod val="76000"/>
                  </a:schemeClr>
                </a:solidFill>
              </a:rPr>
              <a:t>Alignment Trimming</a:t>
            </a:r>
          </a:p>
        </p:txBody>
      </p:sp>
      <p:sp>
        <p:nvSpPr>
          <p:cNvPr id="4" name="Content Placeholder 3">
            <a:extLst>
              <a:ext uri="{FF2B5EF4-FFF2-40B4-BE49-F238E27FC236}">
                <a16:creationId xmlns:a16="http://schemas.microsoft.com/office/drawing/2014/main" id="{FE3F6349-1B66-3429-9502-F5EC67AC8E6D}"/>
              </a:ext>
            </a:extLst>
          </p:cNvPr>
          <p:cNvSpPr>
            <a:spLocks noGrp="1"/>
          </p:cNvSpPr>
          <p:nvPr>
            <p:ph sz="half" idx="2"/>
          </p:nvPr>
        </p:nvSpPr>
        <p:spPr>
          <a:xfrm>
            <a:off x="1261872" y="2507550"/>
            <a:ext cx="4480560" cy="1768117"/>
          </a:xfrm>
        </p:spPr>
        <p:txBody>
          <a:bodyPr/>
          <a:lstStyle/>
          <a:p>
            <a:r>
              <a:rPr lang="en-US"/>
              <a:t>To trim each of our alignments we used the R programs ape, msaR, and phangorn. After that was completed, we took that data and ran it through NG Phylogeny. This was done to ensure a correct alignment trimming. </a:t>
            </a:r>
          </a:p>
        </p:txBody>
      </p:sp>
      <p:sp>
        <p:nvSpPr>
          <p:cNvPr id="5" name="Text Placeholder 4">
            <a:extLst>
              <a:ext uri="{FF2B5EF4-FFF2-40B4-BE49-F238E27FC236}">
                <a16:creationId xmlns:a16="http://schemas.microsoft.com/office/drawing/2014/main" id="{1B3719B7-2A62-D1D6-B3FD-F62DE51C63F8}"/>
              </a:ext>
            </a:extLst>
          </p:cNvPr>
          <p:cNvSpPr>
            <a:spLocks noGrp="1"/>
          </p:cNvSpPr>
          <p:nvPr>
            <p:ph type="body" sz="quarter" idx="13"/>
          </p:nvPr>
        </p:nvSpPr>
        <p:spPr/>
        <p:txBody>
          <a:bodyPr/>
          <a:lstStyle/>
          <a:p>
            <a:r>
              <a:rPr lang="en-US">
                <a:solidFill>
                  <a:srgbClr val="BFBFBF"/>
                </a:solidFill>
              </a:rPr>
              <a:t>Matrix</a:t>
            </a:r>
          </a:p>
        </p:txBody>
      </p:sp>
      <p:sp>
        <p:nvSpPr>
          <p:cNvPr id="6" name="Content Placeholder 5">
            <a:extLst>
              <a:ext uri="{FF2B5EF4-FFF2-40B4-BE49-F238E27FC236}">
                <a16:creationId xmlns:a16="http://schemas.microsoft.com/office/drawing/2014/main" id="{25B94581-511B-8935-ED9A-50E79AD385E4}"/>
              </a:ext>
            </a:extLst>
          </p:cNvPr>
          <p:cNvSpPr>
            <a:spLocks noGrp="1"/>
          </p:cNvSpPr>
          <p:nvPr>
            <p:ph sz="quarter" idx="4"/>
          </p:nvPr>
        </p:nvSpPr>
        <p:spPr>
          <a:xfrm>
            <a:off x="5816600" y="2507550"/>
            <a:ext cx="5113527" cy="3664650"/>
          </a:xfrm>
        </p:spPr>
        <p:txBody>
          <a:bodyPr vert="horz" lIns="91440" tIns="45720" rIns="91440" bIns="45720" rtlCol="0" anchor="t">
            <a:normAutofit/>
          </a:bodyPr>
          <a:lstStyle/>
          <a:p>
            <a:r>
              <a:rPr lang="en-US"/>
              <a:t>Took our trimmed alignments, plugged it into Liger (</a:t>
            </a:r>
            <a:r>
              <a:rPr lang="en-US">
                <a:hlinkClick r:id="rId3"/>
              </a:rPr>
              <a:t>https://github.com/andrewbudge/Liger</a:t>
            </a:r>
            <a:r>
              <a:rPr lang="en-US"/>
              <a:t>) through the computer terminal and used Python to dictate what to do. Edited the data in R to show the core data (used the programs ape, </a:t>
            </a:r>
            <a:r>
              <a:rPr lang="en-US" err="1"/>
              <a:t>msaR</a:t>
            </a:r>
            <a:r>
              <a:rPr lang="en-US"/>
              <a:t>, and </a:t>
            </a:r>
            <a:r>
              <a:rPr lang="en-US" err="1"/>
              <a:t>Biostrings</a:t>
            </a:r>
            <a:r>
              <a:rPr lang="en-US"/>
              <a:t>). </a:t>
            </a:r>
          </a:p>
          <a:p>
            <a:r>
              <a:rPr lang="en-US"/>
              <a:t>Then we examined the super matrix in </a:t>
            </a:r>
            <a:r>
              <a:rPr lang="en-US" err="1"/>
              <a:t>AliView</a:t>
            </a:r>
            <a:r>
              <a:rPr lang="en-US"/>
              <a:t> and deleted the taxa that showed little to no data. Reused Liger to only show the taxa that we wanted in </a:t>
            </a:r>
            <a:r>
              <a:rPr lang="en-US" err="1"/>
              <a:t>AliView</a:t>
            </a:r>
            <a:r>
              <a:rPr lang="en-US"/>
              <a:t>. </a:t>
            </a:r>
          </a:p>
        </p:txBody>
      </p:sp>
    </p:spTree>
    <p:extLst>
      <p:ext uri="{BB962C8B-B14F-4D97-AF65-F5344CB8AC3E}">
        <p14:creationId xmlns:p14="http://schemas.microsoft.com/office/powerpoint/2010/main" val="670986553"/>
      </p:ext>
    </p:extLst>
  </p:cSld>
  <p:clrMapOvr>
    <a:masterClrMapping/>
  </p:clrMapOvr>
</p:sld>
</file>

<file path=ppt/theme/theme1.xml><?xml version="1.0" encoding="utf-8"?>
<a:theme xmlns:a="http://schemas.openxmlformats.org/drawingml/2006/main" name="View">
  <a:themeElements>
    <a:clrScheme name="View">
      <a:dk1>
        <a:sysClr val="windowText" lastClr="000000"/>
      </a:dk1>
      <a:lt1>
        <a:sysClr val="window" lastClr="FFFFFF"/>
      </a:lt1>
      <a:dk2>
        <a:srgbClr val="564B3C"/>
      </a:dk2>
      <a:lt2>
        <a:srgbClr val="ECEDD1"/>
      </a:lt2>
      <a:accent1>
        <a:srgbClr val="93A299"/>
      </a:accent1>
      <a:accent2>
        <a:srgbClr val="CB4B30"/>
      </a:accent2>
      <a:accent3>
        <a:srgbClr val="B5AE53"/>
      </a:accent3>
      <a:accent4>
        <a:srgbClr val="6F6A7A"/>
      </a:accent4>
      <a:accent5>
        <a:srgbClr val="E8B54D"/>
      </a:accent5>
      <a:accent6>
        <a:srgbClr val="8A7952"/>
      </a:accent6>
      <a:hlink>
        <a:srgbClr val="9F9F0B"/>
      </a:hlink>
      <a:folHlink>
        <a:srgbClr val="B2B2B2"/>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3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866257B-E5CE-4C43-9210-F2DE76BE10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2605</Words>
  <Application>Microsoft Office PowerPoint</Application>
  <PresentationFormat>Widescreen</PresentationFormat>
  <Paragraphs>142</Paragraphs>
  <Slides>22</Slides>
  <Notes>10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View</vt:lpstr>
      <vt:lpstr>When we Lost our Shine</vt:lpstr>
      <vt:lpstr>What Are We talking about?</vt:lpstr>
      <vt:lpstr>Why do scientists think we lose our lucidum?</vt:lpstr>
      <vt:lpstr>When Did We Lose it?</vt:lpstr>
      <vt:lpstr>Where Did We Lose it?</vt:lpstr>
      <vt:lpstr>Genes of Interest</vt:lpstr>
      <vt:lpstr>Methodology</vt:lpstr>
      <vt:lpstr>Data Collection</vt:lpstr>
      <vt:lpstr>Trimming &amp; Matrixes</vt:lpstr>
      <vt:lpstr>Super Matrix</vt:lpstr>
      <vt:lpstr>Bayesian Analysis &amp; Tree Inference</vt:lpstr>
      <vt:lpstr>Results</vt:lpstr>
      <vt:lpstr>Super Matrix</vt:lpstr>
      <vt:lpstr>PowerPoint Presentation</vt:lpstr>
      <vt:lpstr>PowerPoint Presentation</vt:lpstr>
      <vt:lpstr>PowerPoint Presentation</vt:lpstr>
      <vt:lpstr>Discussion</vt:lpstr>
      <vt:lpstr>Future Direction</vt:lpstr>
      <vt:lpstr>References -</vt:lpstr>
      <vt:lpstr>References (continued) -</vt:lpstr>
      <vt:lpstr>Special Thanks</vt:lpstr>
      <vt:lpstr>Ask Us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Jacob McFadden</cp:lastModifiedBy>
  <cp:revision>2</cp:revision>
  <dcterms:created xsi:type="dcterms:W3CDTF">2025-11-24T19:17:33Z</dcterms:created>
  <dcterms:modified xsi:type="dcterms:W3CDTF">2025-12-05T19:56:36Z</dcterms:modified>
</cp:coreProperties>
</file>